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vml" ContentType="application/vnd.openxmlformats-officedocument.vmlDrawing"/>
  <Default Extension="wav" ContentType="audio/x-wav"/>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36" r:id="rId2"/>
    <p:sldId id="332" r:id="rId3"/>
    <p:sldId id="262" r:id="rId4"/>
    <p:sldId id="263" r:id="rId5"/>
    <p:sldId id="335" r:id="rId6"/>
    <p:sldId id="334" r:id="rId7"/>
    <p:sldId id="330" r:id="rId8"/>
    <p:sldId id="331" r:id="rId9"/>
    <p:sldId id="328" r:id="rId10"/>
    <p:sldId id="329" r:id="rId11"/>
    <p:sldId id="303" r:id="rId12"/>
    <p:sldId id="264" r:id="rId13"/>
    <p:sldId id="265" r:id="rId14"/>
    <p:sldId id="260" r:id="rId15"/>
    <p:sldId id="333" r:id="rId16"/>
    <p:sldId id="283" r:id="rId17"/>
    <p:sldId id="273" r:id="rId18"/>
    <p:sldId id="274" r:id="rId19"/>
    <p:sldId id="275" r:id="rId20"/>
    <p:sldId id="276" r:id="rId21"/>
    <p:sldId id="278" r:id="rId22"/>
    <p:sldId id="277" r:id="rId23"/>
    <p:sldId id="279" r:id="rId24"/>
    <p:sldId id="280" r:id="rId25"/>
    <p:sldId id="281" r:id="rId26"/>
    <p:sldId id="282" r:id="rId27"/>
    <p:sldId id="337" r:id="rId28"/>
    <p:sldId id="266" r:id="rId29"/>
  </p:sldIdLst>
  <p:sldSz cx="9144000" cy="6858000" type="screen4x3"/>
  <p:notesSz cx="6858000" cy="9144000"/>
  <p:defaultTextStyle>
    <a:defPPr>
      <a:defRPr lang="en-US"/>
    </a:defPPr>
    <a:lvl1pPr algn="l" rtl="0" eaLnBrk="0" fontAlgn="base" hangingPunct="0">
      <a:spcBef>
        <a:spcPct val="0"/>
      </a:spcBef>
      <a:spcAft>
        <a:spcPct val="0"/>
      </a:spcAft>
      <a:defRPr sz="20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0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0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0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000" kern="1200">
        <a:solidFill>
          <a:schemeClr val="tx1"/>
        </a:solidFill>
        <a:latin typeface="Times New Roman" panose="02020603050405020304" pitchFamily="18" charset="0"/>
        <a:ea typeface="+mn-ea"/>
        <a:cs typeface="+mn-cs"/>
      </a:defRPr>
    </a:lvl5pPr>
    <a:lvl6pPr marL="2286000" algn="l" defTabSz="914400" rtl="0" eaLnBrk="1" latinLnBrk="0" hangingPunct="1">
      <a:defRPr sz="2000" kern="1200">
        <a:solidFill>
          <a:schemeClr val="tx1"/>
        </a:solidFill>
        <a:latin typeface="Times New Roman" panose="02020603050405020304" pitchFamily="18" charset="0"/>
        <a:ea typeface="+mn-ea"/>
        <a:cs typeface="+mn-cs"/>
      </a:defRPr>
    </a:lvl6pPr>
    <a:lvl7pPr marL="2743200" algn="l" defTabSz="914400" rtl="0" eaLnBrk="1" latinLnBrk="0" hangingPunct="1">
      <a:defRPr sz="2000" kern="1200">
        <a:solidFill>
          <a:schemeClr val="tx1"/>
        </a:solidFill>
        <a:latin typeface="Times New Roman" panose="02020603050405020304" pitchFamily="18" charset="0"/>
        <a:ea typeface="+mn-ea"/>
        <a:cs typeface="+mn-cs"/>
      </a:defRPr>
    </a:lvl7pPr>
    <a:lvl8pPr marL="3200400" algn="l" defTabSz="914400" rtl="0" eaLnBrk="1" latinLnBrk="0" hangingPunct="1">
      <a:defRPr sz="2000" kern="1200">
        <a:solidFill>
          <a:schemeClr val="tx1"/>
        </a:solidFill>
        <a:latin typeface="Times New Roman" panose="02020603050405020304" pitchFamily="18" charset="0"/>
        <a:ea typeface="+mn-ea"/>
        <a:cs typeface="+mn-cs"/>
      </a:defRPr>
    </a:lvl8pPr>
    <a:lvl9pPr marL="3657600" algn="l" defTabSz="914400" rtl="0" eaLnBrk="1" latinLnBrk="0" hangingPunct="1">
      <a:defRPr sz="2000"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00CC"/>
    <a:srgbClr val="0C00F6"/>
    <a:srgbClr val="9FE316"/>
    <a:srgbClr val="64EF43"/>
    <a:srgbClr val="FF66FF"/>
    <a:srgbClr val="F4C8C8"/>
    <a:srgbClr val="F4BD96"/>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862" autoAdjust="0"/>
    <p:restoredTop sz="94660"/>
  </p:normalViewPr>
  <p:slideViewPr>
    <p:cSldViewPr snapToGrid="0">
      <p:cViewPr>
        <p:scale>
          <a:sx n="82" d="100"/>
          <a:sy n="82" d="100"/>
        </p:scale>
        <p:origin x="148" y="4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1.w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FF85031E-1749-451E-9480-1A45B3AD96A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20BC9130-BEB7-4E4B-99EA-D2B9F6ED697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6919A6E0-E172-4386-B50B-43CF779D0943}"/>
              </a:ext>
            </a:extLst>
          </p:cNvPr>
          <p:cNvSpPr>
            <a:spLocks noGrp="1" noChangeArrowheads="1"/>
          </p:cNvSpPr>
          <p:nvPr>
            <p:ph type="sldNum" sz="quarter" idx="12"/>
          </p:nvPr>
        </p:nvSpPr>
        <p:spPr>
          <a:ln/>
        </p:spPr>
        <p:txBody>
          <a:bodyPr/>
          <a:lstStyle>
            <a:lvl1pPr>
              <a:defRPr/>
            </a:lvl1pPr>
          </a:lstStyle>
          <a:p>
            <a:pPr>
              <a:defRPr/>
            </a:pPr>
            <a:fld id="{245D81E0-A990-4A3D-BD28-E53BA7BF4A69}" type="slidenum">
              <a:rPr lang="en-US" altLang="en-US"/>
              <a:pPr>
                <a:defRPr/>
              </a:pPr>
              <a:t>‹#›</a:t>
            </a:fld>
            <a:endParaRPr lang="en-US" altLang="en-US"/>
          </a:p>
        </p:txBody>
      </p:sp>
    </p:spTree>
    <p:extLst>
      <p:ext uri="{BB962C8B-B14F-4D97-AF65-F5344CB8AC3E}">
        <p14:creationId xmlns:p14="http://schemas.microsoft.com/office/powerpoint/2010/main" val="18497939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917B264-9F34-4051-ACB0-4CA59597946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05AB5D87-D71A-4A51-8C0F-A59BB2A5DF9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B749CA2B-C338-4EC1-8367-F9A69B568226}"/>
              </a:ext>
            </a:extLst>
          </p:cNvPr>
          <p:cNvSpPr>
            <a:spLocks noGrp="1" noChangeArrowheads="1"/>
          </p:cNvSpPr>
          <p:nvPr>
            <p:ph type="sldNum" sz="quarter" idx="12"/>
          </p:nvPr>
        </p:nvSpPr>
        <p:spPr>
          <a:ln/>
        </p:spPr>
        <p:txBody>
          <a:bodyPr/>
          <a:lstStyle>
            <a:lvl1pPr>
              <a:defRPr/>
            </a:lvl1pPr>
          </a:lstStyle>
          <a:p>
            <a:pPr>
              <a:defRPr/>
            </a:pPr>
            <a:fld id="{A9CA0BB5-E6FC-469A-B871-A54F0015FF45}" type="slidenum">
              <a:rPr lang="en-US" altLang="en-US"/>
              <a:pPr>
                <a:defRPr/>
              </a:pPr>
              <a:t>‹#›</a:t>
            </a:fld>
            <a:endParaRPr lang="en-US" altLang="en-US"/>
          </a:p>
        </p:txBody>
      </p:sp>
    </p:spTree>
    <p:extLst>
      <p:ext uri="{BB962C8B-B14F-4D97-AF65-F5344CB8AC3E}">
        <p14:creationId xmlns:p14="http://schemas.microsoft.com/office/powerpoint/2010/main" val="39214404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6856CF8-7B37-47A0-A20C-13BD08FF1B03}"/>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52DCF7DA-69F3-44E4-91E4-D35D2FC441A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AED6F2C2-6B1E-4D92-A1C7-ED9892D7D674}"/>
              </a:ext>
            </a:extLst>
          </p:cNvPr>
          <p:cNvSpPr>
            <a:spLocks noGrp="1" noChangeArrowheads="1"/>
          </p:cNvSpPr>
          <p:nvPr>
            <p:ph type="sldNum" sz="quarter" idx="12"/>
          </p:nvPr>
        </p:nvSpPr>
        <p:spPr>
          <a:ln/>
        </p:spPr>
        <p:txBody>
          <a:bodyPr/>
          <a:lstStyle>
            <a:lvl1pPr>
              <a:defRPr/>
            </a:lvl1pPr>
          </a:lstStyle>
          <a:p>
            <a:pPr>
              <a:defRPr/>
            </a:pPr>
            <a:fld id="{3780EB42-FF3F-42AD-B6C2-B0F8B4CAD1E6}" type="slidenum">
              <a:rPr lang="en-US" altLang="en-US"/>
              <a:pPr>
                <a:defRPr/>
              </a:pPr>
              <a:t>‹#›</a:t>
            </a:fld>
            <a:endParaRPr lang="en-US" altLang="en-US"/>
          </a:p>
        </p:txBody>
      </p:sp>
    </p:spTree>
    <p:extLst>
      <p:ext uri="{BB962C8B-B14F-4D97-AF65-F5344CB8AC3E}">
        <p14:creationId xmlns:p14="http://schemas.microsoft.com/office/powerpoint/2010/main" val="21890748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25963"/>
          </a:xfrm>
        </p:spPr>
        <p:txBody>
          <a:bodyPr/>
          <a:lstStyle/>
          <a:p>
            <a:pPr lvl="0"/>
            <a:endParaRPr lang="en-US" noProof="0"/>
          </a:p>
        </p:txBody>
      </p:sp>
      <p:sp>
        <p:nvSpPr>
          <p:cNvPr id="4" name="Rectangle 4">
            <a:extLst>
              <a:ext uri="{FF2B5EF4-FFF2-40B4-BE49-F238E27FC236}">
                <a16:creationId xmlns:a16="http://schemas.microsoft.com/office/drawing/2014/main" id="{A3AB5C2B-EB88-4698-95E0-C83AC05E96CF}"/>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81669941-02D9-4D86-A3EB-C053E2E77F3C}"/>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1EE8074E-A37C-4D65-9660-BB566F1D52EC}"/>
              </a:ext>
            </a:extLst>
          </p:cNvPr>
          <p:cNvSpPr>
            <a:spLocks noGrp="1" noChangeArrowheads="1"/>
          </p:cNvSpPr>
          <p:nvPr>
            <p:ph type="sldNum" sz="quarter" idx="12"/>
          </p:nvPr>
        </p:nvSpPr>
        <p:spPr>
          <a:ln/>
        </p:spPr>
        <p:txBody>
          <a:bodyPr/>
          <a:lstStyle>
            <a:lvl1pPr>
              <a:defRPr/>
            </a:lvl1pPr>
          </a:lstStyle>
          <a:p>
            <a:pPr>
              <a:defRPr/>
            </a:pPr>
            <a:fld id="{78226DA4-8517-41FB-AA8C-07E0416E35DB}" type="slidenum">
              <a:rPr lang="en-US" altLang="en-US"/>
              <a:pPr>
                <a:defRPr/>
              </a:pPr>
              <a:t>‹#›</a:t>
            </a:fld>
            <a:endParaRPr lang="en-US" altLang="en-US"/>
          </a:p>
        </p:txBody>
      </p:sp>
    </p:spTree>
    <p:extLst>
      <p:ext uri="{BB962C8B-B14F-4D97-AF65-F5344CB8AC3E}">
        <p14:creationId xmlns:p14="http://schemas.microsoft.com/office/powerpoint/2010/main" val="3774613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E693BC9-8D44-46E1-98B8-02562411B11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58C9818B-61A9-41E1-A19A-932FF6F4051E}"/>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C59EBA7E-8427-4627-B254-065B345AA675}"/>
              </a:ext>
            </a:extLst>
          </p:cNvPr>
          <p:cNvSpPr>
            <a:spLocks noGrp="1" noChangeArrowheads="1"/>
          </p:cNvSpPr>
          <p:nvPr>
            <p:ph type="sldNum" sz="quarter" idx="12"/>
          </p:nvPr>
        </p:nvSpPr>
        <p:spPr>
          <a:ln/>
        </p:spPr>
        <p:txBody>
          <a:bodyPr/>
          <a:lstStyle>
            <a:lvl1pPr>
              <a:defRPr/>
            </a:lvl1pPr>
          </a:lstStyle>
          <a:p>
            <a:pPr>
              <a:defRPr/>
            </a:pPr>
            <a:fld id="{957E7B5B-4A5F-44CF-B4CF-93E32C365D13}" type="slidenum">
              <a:rPr lang="en-US" altLang="en-US"/>
              <a:pPr>
                <a:defRPr/>
              </a:pPr>
              <a:t>‹#›</a:t>
            </a:fld>
            <a:endParaRPr lang="en-US" altLang="en-US"/>
          </a:p>
        </p:txBody>
      </p:sp>
    </p:spTree>
    <p:extLst>
      <p:ext uri="{BB962C8B-B14F-4D97-AF65-F5344CB8AC3E}">
        <p14:creationId xmlns:p14="http://schemas.microsoft.com/office/powerpoint/2010/main" val="30131115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4C794B76-3CE8-4F1E-9096-03CD233C22EE}"/>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C88C9EF5-D1BF-44AE-B616-9E55D7126E0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4470723E-88D4-427D-8CE4-ABB85BAB8BBE}"/>
              </a:ext>
            </a:extLst>
          </p:cNvPr>
          <p:cNvSpPr>
            <a:spLocks noGrp="1" noChangeArrowheads="1"/>
          </p:cNvSpPr>
          <p:nvPr>
            <p:ph type="sldNum" sz="quarter" idx="12"/>
          </p:nvPr>
        </p:nvSpPr>
        <p:spPr>
          <a:ln/>
        </p:spPr>
        <p:txBody>
          <a:bodyPr/>
          <a:lstStyle>
            <a:lvl1pPr>
              <a:defRPr/>
            </a:lvl1pPr>
          </a:lstStyle>
          <a:p>
            <a:pPr>
              <a:defRPr/>
            </a:pPr>
            <a:fld id="{49E6DF61-1027-4277-861F-F234094DF388}" type="slidenum">
              <a:rPr lang="en-US" altLang="en-US"/>
              <a:pPr>
                <a:defRPr/>
              </a:pPr>
              <a:t>‹#›</a:t>
            </a:fld>
            <a:endParaRPr lang="en-US" altLang="en-US"/>
          </a:p>
        </p:txBody>
      </p:sp>
    </p:spTree>
    <p:extLst>
      <p:ext uri="{BB962C8B-B14F-4D97-AF65-F5344CB8AC3E}">
        <p14:creationId xmlns:p14="http://schemas.microsoft.com/office/powerpoint/2010/main" val="2807635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1E991CB7-A450-4A6C-ADD5-FB28CE0B4C3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A86A2B6B-FFE0-431E-A988-7C0653762F7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89330EC1-A76D-484B-A5F1-CDE278711E83}"/>
              </a:ext>
            </a:extLst>
          </p:cNvPr>
          <p:cNvSpPr>
            <a:spLocks noGrp="1" noChangeArrowheads="1"/>
          </p:cNvSpPr>
          <p:nvPr>
            <p:ph type="sldNum" sz="quarter" idx="12"/>
          </p:nvPr>
        </p:nvSpPr>
        <p:spPr>
          <a:ln/>
        </p:spPr>
        <p:txBody>
          <a:bodyPr/>
          <a:lstStyle>
            <a:lvl1pPr>
              <a:defRPr/>
            </a:lvl1pPr>
          </a:lstStyle>
          <a:p>
            <a:pPr>
              <a:defRPr/>
            </a:pPr>
            <a:fld id="{7EEF6C59-B1DA-4ADB-8E68-6C8F729A8613}" type="slidenum">
              <a:rPr lang="en-US" altLang="en-US"/>
              <a:pPr>
                <a:defRPr/>
              </a:pPr>
              <a:t>‹#›</a:t>
            </a:fld>
            <a:endParaRPr lang="en-US" altLang="en-US"/>
          </a:p>
        </p:txBody>
      </p:sp>
    </p:spTree>
    <p:extLst>
      <p:ext uri="{BB962C8B-B14F-4D97-AF65-F5344CB8AC3E}">
        <p14:creationId xmlns:p14="http://schemas.microsoft.com/office/powerpoint/2010/main" val="3326478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23DDD842-869D-45EC-A117-CC8E733EB21A}"/>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a:extLst>
              <a:ext uri="{FF2B5EF4-FFF2-40B4-BE49-F238E27FC236}">
                <a16:creationId xmlns:a16="http://schemas.microsoft.com/office/drawing/2014/main" id="{A1DF5EB9-EA2F-4F21-A31F-25B93550C19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7D852A14-014F-4C9A-9ECB-7084AFA10F24}"/>
              </a:ext>
            </a:extLst>
          </p:cNvPr>
          <p:cNvSpPr>
            <a:spLocks noGrp="1" noChangeArrowheads="1"/>
          </p:cNvSpPr>
          <p:nvPr>
            <p:ph type="sldNum" sz="quarter" idx="12"/>
          </p:nvPr>
        </p:nvSpPr>
        <p:spPr>
          <a:ln/>
        </p:spPr>
        <p:txBody>
          <a:bodyPr/>
          <a:lstStyle>
            <a:lvl1pPr>
              <a:defRPr/>
            </a:lvl1pPr>
          </a:lstStyle>
          <a:p>
            <a:pPr>
              <a:defRPr/>
            </a:pPr>
            <a:fld id="{D4FA0471-BE61-4E05-A877-913D3759527A}" type="slidenum">
              <a:rPr lang="en-US" altLang="en-US"/>
              <a:pPr>
                <a:defRPr/>
              </a:pPr>
              <a:t>‹#›</a:t>
            </a:fld>
            <a:endParaRPr lang="en-US" altLang="en-US"/>
          </a:p>
        </p:txBody>
      </p:sp>
    </p:spTree>
    <p:extLst>
      <p:ext uri="{BB962C8B-B14F-4D97-AF65-F5344CB8AC3E}">
        <p14:creationId xmlns:p14="http://schemas.microsoft.com/office/powerpoint/2010/main" val="12354322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BDE94AFE-C58D-4EEE-896D-2F782AD1B4A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F2D70986-C752-4073-ABFE-C876D8EAA35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97C7FA43-708A-4E66-A49F-E3C4EFB029F3}"/>
              </a:ext>
            </a:extLst>
          </p:cNvPr>
          <p:cNvSpPr>
            <a:spLocks noGrp="1" noChangeArrowheads="1"/>
          </p:cNvSpPr>
          <p:nvPr>
            <p:ph type="sldNum" sz="quarter" idx="12"/>
          </p:nvPr>
        </p:nvSpPr>
        <p:spPr>
          <a:ln/>
        </p:spPr>
        <p:txBody>
          <a:bodyPr/>
          <a:lstStyle>
            <a:lvl1pPr>
              <a:defRPr/>
            </a:lvl1pPr>
          </a:lstStyle>
          <a:p>
            <a:pPr>
              <a:defRPr/>
            </a:pPr>
            <a:fld id="{4B0862C9-A2E7-43EA-84C7-EB5B0E5BFD67}" type="slidenum">
              <a:rPr lang="en-US" altLang="en-US"/>
              <a:pPr>
                <a:defRPr/>
              </a:pPr>
              <a:t>‹#›</a:t>
            </a:fld>
            <a:endParaRPr lang="en-US" altLang="en-US"/>
          </a:p>
        </p:txBody>
      </p:sp>
    </p:spTree>
    <p:extLst>
      <p:ext uri="{BB962C8B-B14F-4D97-AF65-F5344CB8AC3E}">
        <p14:creationId xmlns:p14="http://schemas.microsoft.com/office/powerpoint/2010/main" val="2298057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EB6CB74B-DAB2-49AC-BAE7-B24F5AD0F2D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a:extLst>
              <a:ext uri="{FF2B5EF4-FFF2-40B4-BE49-F238E27FC236}">
                <a16:creationId xmlns:a16="http://schemas.microsoft.com/office/drawing/2014/main" id="{85C99CDA-9A43-4DF5-A942-7BE5397EE66F}"/>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a:extLst>
              <a:ext uri="{FF2B5EF4-FFF2-40B4-BE49-F238E27FC236}">
                <a16:creationId xmlns:a16="http://schemas.microsoft.com/office/drawing/2014/main" id="{FCD5E5D7-8E7D-4A84-93CA-86746464DBD8}"/>
              </a:ext>
            </a:extLst>
          </p:cNvPr>
          <p:cNvSpPr>
            <a:spLocks noGrp="1" noChangeArrowheads="1"/>
          </p:cNvSpPr>
          <p:nvPr>
            <p:ph type="sldNum" sz="quarter" idx="12"/>
          </p:nvPr>
        </p:nvSpPr>
        <p:spPr>
          <a:ln/>
        </p:spPr>
        <p:txBody>
          <a:bodyPr/>
          <a:lstStyle>
            <a:lvl1pPr>
              <a:defRPr/>
            </a:lvl1pPr>
          </a:lstStyle>
          <a:p>
            <a:pPr>
              <a:defRPr/>
            </a:pPr>
            <a:fld id="{D6E7D5C3-AEA0-4602-AB04-D7104AC5278F}" type="slidenum">
              <a:rPr lang="en-US" altLang="en-US"/>
              <a:pPr>
                <a:defRPr/>
              </a:pPr>
              <a:t>‹#›</a:t>
            </a:fld>
            <a:endParaRPr lang="en-US" altLang="en-US"/>
          </a:p>
        </p:txBody>
      </p:sp>
    </p:spTree>
    <p:extLst>
      <p:ext uri="{BB962C8B-B14F-4D97-AF65-F5344CB8AC3E}">
        <p14:creationId xmlns:p14="http://schemas.microsoft.com/office/powerpoint/2010/main" val="38435876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C8A90099-E453-4BC6-9485-4D47D4C069A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637D1E3A-1933-4318-A2A7-870253D2D68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57B91FE3-D87B-47B8-BEE2-4E3B4B2EA9E5}"/>
              </a:ext>
            </a:extLst>
          </p:cNvPr>
          <p:cNvSpPr>
            <a:spLocks noGrp="1" noChangeArrowheads="1"/>
          </p:cNvSpPr>
          <p:nvPr>
            <p:ph type="sldNum" sz="quarter" idx="12"/>
          </p:nvPr>
        </p:nvSpPr>
        <p:spPr>
          <a:ln/>
        </p:spPr>
        <p:txBody>
          <a:bodyPr/>
          <a:lstStyle>
            <a:lvl1pPr>
              <a:defRPr/>
            </a:lvl1pPr>
          </a:lstStyle>
          <a:p>
            <a:pPr>
              <a:defRPr/>
            </a:pPr>
            <a:fld id="{40F76BD2-5282-4754-A730-7170E83FCD7E}" type="slidenum">
              <a:rPr lang="en-US" altLang="en-US"/>
              <a:pPr>
                <a:defRPr/>
              </a:pPr>
              <a:t>‹#›</a:t>
            </a:fld>
            <a:endParaRPr lang="en-US" altLang="en-US"/>
          </a:p>
        </p:txBody>
      </p:sp>
    </p:spTree>
    <p:extLst>
      <p:ext uri="{BB962C8B-B14F-4D97-AF65-F5344CB8AC3E}">
        <p14:creationId xmlns:p14="http://schemas.microsoft.com/office/powerpoint/2010/main" val="41433777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2027185B-FD0E-406F-B889-69BF01CC0A2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3A46AFE1-ACEC-477C-959B-20B22A7BEC8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E9211B75-0CA2-44D4-A713-A8D0126A312D}"/>
              </a:ext>
            </a:extLst>
          </p:cNvPr>
          <p:cNvSpPr>
            <a:spLocks noGrp="1" noChangeArrowheads="1"/>
          </p:cNvSpPr>
          <p:nvPr>
            <p:ph type="sldNum" sz="quarter" idx="12"/>
          </p:nvPr>
        </p:nvSpPr>
        <p:spPr>
          <a:ln/>
        </p:spPr>
        <p:txBody>
          <a:bodyPr/>
          <a:lstStyle>
            <a:lvl1pPr>
              <a:defRPr/>
            </a:lvl1pPr>
          </a:lstStyle>
          <a:p>
            <a:pPr>
              <a:defRPr/>
            </a:pPr>
            <a:fld id="{1961501C-0DAB-43DD-A2FB-7E59C4602E06}" type="slidenum">
              <a:rPr lang="en-US" altLang="en-US"/>
              <a:pPr>
                <a:defRPr/>
              </a:pPr>
              <a:t>‹#›</a:t>
            </a:fld>
            <a:endParaRPr lang="en-US" altLang="en-US"/>
          </a:p>
        </p:txBody>
      </p:sp>
    </p:spTree>
    <p:extLst>
      <p:ext uri="{BB962C8B-B14F-4D97-AF65-F5344CB8AC3E}">
        <p14:creationId xmlns:p14="http://schemas.microsoft.com/office/powerpoint/2010/main" val="425283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9AB6EF5D-1D13-47C0-BD00-E36B125EC9BF}"/>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5A405B7A-7EB8-45C6-A465-75D73ACB12AA}"/>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CF1C09E2-62AB-4DEA-8B2A-86F225CFD420}"/>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panose="020B0604020202020204" pitchFamily="34" charset="0"/>
              </a:defRPr>
            </a:lvl1pPr>
          </a:lstStyle>
          <a:p>
            <a:pPr>
              <a:defRPr/>
            </a:pPr>
            <a:endParaRPr lang="en-US" altLang="en-US"/>
          </a:p>
        </p:txBody>
      </p:sp>
      <p:sp>
        <p:nvSpPr>
          <p:cNvPr id="1029" name="Rectangle 5">
            <a:extLst>
              <a:ext uri="{FF2B5EF4-FFF2-40B4-BE49-F238E27FC236}">
                <a16:creationId xmlns:a16="http://schemas.microsoft.com/office/drawing/2014/main" id="{5E18CF1C-69E0-480B-9242-5834826D4423}"/>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panose="020B0604020202020204" pitchFamily="34" charset="0"/>
              </a:defRPr>
            </a:lvl1pPr>
          </a:lstStyle>
          <a:p>
            <a:pPr>
              <a:defRPr/>
            </a:pPr>
            <a:endParaRPr lang="en-US" altLang="en-US"/>
          </a:p>
        </p:txBody>
      </p:sp>
      <p:sp>
        <p:nvSpPr>
          <p:cNvPr id="1030" name="Rectangle 6">
            <a:extLst>
              <a:ext uri="{FF2B5EF4-FFF2-40B4-BE49-F238E27FC236}">
                <a16:creationId xmlns:a16="http://schemas.microsoft.com/office/drawing/2014/main" id="{99C88537-58E9-4D43-B1E3-8FADE3F5F4C0}"/>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Arial" panose="020B0604020202020204" pitchFamily="34" charset="0"/>
              </a:defRPr>
            </a:lvl1pPr>
          </a:lstStyle>
          <a:p>
            <a:pPr>
              <a:defRPr/>
            </a:pPr>
            <a:fld id="{3FE779E8-FEE9-43A6-B8A8-BD73A375408D}"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upload.wikimedia.org/wikipedia/commons/8/83/DecimalSeparator.png" TargetMode="External"/><Relationship Id="rId1" Type="http://schemas.openxmlformats.org/officeDocument/2006/relationships/slideLayout" Target="../slideLayouts/slideLayout7.xml"/><Relationship Id="rId4" Type="http://schemas.openxmlformats.org/officeDocument/2006/relationships/hyperlink" Target="http://en.wikipedia.org/wiki/Momayyez"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1.bin"/><Relationship Id="rId7" Type="http://schemas.openxmlformats.org/officeDocument/2006/relationships/image" Target="../media/image14.pn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wmf"/></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esktop backgrounds R21J">
            <a:extLst>
              <a:ext uri="{FF2B5EF4-FFF2-40B4-BE49-F238E27FC236}">
                <a16:creationId xmlns:a16="http://schemas.microsoft.com/office/drawing/2014/main" id="{4D86D034-FCB2-4A75-B754-373EE9B1C6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3238" y="0"/>
            <a:ext cx="109728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extBox 1">
            <a:extLst>
              <a:ext uri="{FF2B5EF4-FFF2-40B4-BE49-F238E27FC236}">
                <a16:creationId xmlns:a16="http://schemas.microsoft.com/office/drawing/2014/main" id="{720D1769-2439-4BE4-93EB-A2544303C2DB}"/>
              </a:ext>
            </a:extLst>
          </p:cNvPr>
          <p:cNvSpPr txBox="1">
            <a:spLocks noChangeArrowheads="1"/>
          </p:cNvSpPr>
          <p:nvPr/>
        </p:nvSpPr>
        <p:spPr bwMode="auto">
          <a:xfrm>
            <a:off x="1482725" y="896938"/>
            <a:ext cx="2493963" cy="150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4000">
                <a:latin typeface="Times New Roman" panose="02020603050405020304" pitchFamily="18" charset="0"/>
              </a:rPr>
              <a:t>Section 7.1</a:t>
            </a:r>
            <a:br>
              <a:rPr lang="en-US" altLang="en-US" sz="4000">
                <a:latin typeface="Times New Roman" panose="02020603050405020304" pitchFamily="18" charset="0"/>
              </a:rPr>
            </a:br>
            <a:r>
              <a:rPr lang="en-US" altLang="en-US" sz="1200">
                <a:latin typeface="Times New Roman" panose="02020603050405020304" pitchFamily="18" charset="0"/>
              </a:rPr>
              <a:t>  </a:t>
            </a:r>
          </a:p>
          <a:p>
            <a:pPr algn="ctr">
              <a:spcBef>
                <a:spcPct val="0"/>
              </a:spcBef>
              <a:buFontTx/>
              <a:buNone/>
            </a:pPr>
            <a:r>
              <a:rPr lang="en-US" altLang="en-US" sz="4000">
                <a:latin typeface="Times New Roman" panose="02020603050405020304" pitchFamily="18" charset="0"/>
              </a:rPr>
              <a:t>Decimals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Documents and Settings\cary.lee\Desktop\decimal2.tif">
            <a:extLst>
              <a:ext uri="{FF2B5EF4-FFF2-40B4-BE49-F238E27FC236}">
                <a16:creationId xmlns:a16="http://schemas.microsoft.com/office/drawing/2014/main" id="{FDD69693-3BC8-422C-85E0-82AA748F37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7650" y="828675"/>
            <a:ext cx="8896350" cy="429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E617FC9C-F1CF-4664-BC7F-A1736DF0D40B}"/>
              </a:ext>
            </a:extLst>
          </p:cNvPr>
          <p:cNvSpPr>
            <a:spLocks noGrp="1" noChangeArrowheads="1"/>
          </p:cNvSpPr>
          <p:nvPr>
            <p:ph type="title"/>
          </p:nvPr>
        </p:nvSpPr>
        <p:spPr/>
        <p:txBody>
          <a:bodyPr/>
          <a:lstStyle/>
          <a:p>
            <a:pPr eaLnBrk="1" hangingPunct="1"/>
            <a:r>
              <a:rPr lang="en-GB" altLang="en-US" sz="3200">
                <a:latin typeface="Times New Roman" panose="02020603050405020304" pitchFamily="18" charset="0"/>
              </a:rPr>
              <a:t>Converting Fractions to Decimals</a:t>
            </a:r>
          </a:p>
        </p:txBody>
      </p:sp>
      <p:sp>
        <p:nvSpPr>
          <p:cNvPr id="60420" name="Text Box 4">
            <a:extLst>
              <a:ext uri="{FF2B5EF4-FFF2-40B4-BE49-F238E27FC236}">
                <a16:creationId xmlns:a16="http://schemas.microsoft.com/office/drawing/2014/main" id="{3837ED48-9A8C-4637-94E8-C2A68F3B7C6F}"/>
              </a:ext>
            </a:extLst>
          </p:cNvPr>
          <p:cNvSpPr txBox="1">
            <a:spLocks noChangeArrowheads="1"/>
          </p:cNvSpPr>
          <p:nvPr/>
        </p:nvSpPr>
        <p:spPr bwMode="auto">
          <a:xfrm>
            <a:off x="879475" y="1497013"/>
            <a:ext cx="7543800" cy="2043112"/>
          </a:xfrm>
          <a:prstGeom prst="rect">
            <a:avLst/>
          </a:prstGeom>
          <a:noFill/>
          <a:ln w="127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en-US" sz="2000" dirty="0">
                <a:latin typeface="Times New Roman" panose="02020603050405020304" pitchFamily="18" charset="0"/>
              </a:rPr>
              <a:t>Theorem:</a:t>
            </a:r>
          </a:p>
          <a:p>
            <a:pPr eaLnBrk="1" hangingPunct="1">
              <a:spcBef>
                <a:spcPct val="0"/>
              </a:spcBef>
              <a:buFontTx/>
              <a:buNone/>
            </a:pPr>
            <a:r>
              <a:rPr lang="en-GB" altLang="en-US" sz="2000" dirty="0">
                <a:latin typeface="Times New Roman" panose="02020603050405020304" pitchFamily="18" charset="0"/>
              </a:rPr>
              <a:t>If the fraction </a:t>
            </a:r>
            <a:r>
              <a:rPr lang="en-GB" altLang="en-US" sz="2000" i="1" dirty="0">
                <a:solidFill>
                  <a:srgbClr val="EA0000"/>
                </a:solidFill>
                <a:latin typeface="Times New Roman" panose="02020603050405020304" pitchFamily="18" charset="0"/>
              </a:rPr>
              <a:t>a</a:t>
            </a:r>
            <a:r>
              <a:rPr lang="en-GB" altLang="en-US" sz="2000" dirty="0">
                <a:solidFill>
                  <a:srgbClr val="EA0000"/>
                </a:solidFill>
                <a:latin typeface="Times New Roman" panose="02020603050405020304" pitchFamily="18" charset="0"/>
              </a:rPr>
              <a:t>/</a:t>
            </a:r>
            <a:r>
              <a:rPr lang="en-GB" altLang="en-US" sz="2000" i="1" dirty="0">
                <a:solidFill>
                  <a:srgbClr val="EA0000"/>
                </a:solidFill>
                <a:latin typeface="Times New Roman" panose="02020603050405020304" pitchFamily="18" charset="0"/>
              </a:rPr>
              <a:t>b</a:t>
            </a:r>
            <a:r>
              <a:rPr lang="en-GB" altLang="en-US" sz="2000" dirty="0">
                <a:latin typeface="Times New Roman" panose="02020603050405020304" pitchFamily="18" charset="0"/>
              </a:rPr>
              <a:t> is in its reduced form, then its decimal expansion is terminating if and only if </a:t>
            </a:r>
            <a:r>
              <a:rPr lang="en-GB" altLang="en-US" sz="2000" i="1" dirty="0">
                <a:solidFill>
                  <a:srgbClr val="EA0000"/>
                </a:solidFill>
                <a:latin typeface="Times New Roman" panose="02020603050405020304" pitchFamily="18" charset="0"/>
              </a:rPr>
              <a:t>b</a:t>
            </a:r>
            <a:r>
              <a:rPr lang="en-GB" altLang="en-US" sz="2000" dirty="0">
                <a:latin typeface="Times New Roman" panose="02020603050405020304" pitchFamily="18" charset="0"/>
              </a:rPr>
              <a:t> is one of the following forms.</a:t>
            </a:r>
            <a:br>
              <a:rPr lang="en-GB" altLang="en-US" sz="800" dirty="0">
                <a:latin typeface="Times New Roman" panose="02020603050405020304" pitchFamily="18" charset="0"/>
              </a:rPr>
            </a:br>
            <a:r>
              <a:rPr lang="en-GB" altLang="en-US" sz="800" dirty="0">
                <a:latin typeface="Times New Roman" panose="02020603050405020304" pitchFamily="18" charset="0"/>
              </a:rPr>
              <a:t>      </a:t>
            </a:r>
          </a:p>
          <a:p>
            <a:pPr eaLnBrk="1" hangingPunct="1">
              <a:spcBef>
                <a:spcPct val="0"/>
              </a:spcBef>
              <a:buFontTx/>
              <a:buAutoNum type="arabicParenBoth"/>
            </a:pPr>
            <a:r>
              <a:rPr lang="en-GB" altLang="en-US" sz="2000" dirty="0">
                <a:latin typeface="Times New Roman" panose="02020603050405020304" pitchFamily="18" charset="0"/>
              </a:rPr>
              <a:t>  a product of 2’s </a:t>
            </a:r>
            <a:r>
              <a:rPr lang="en-GB" altLang="en-US" sz="2000" b="1" dirty="0">
                <a:latin typeface="Times New Roman" panose="02020603050405020304" pitchFamily="18" charset="0"/>
              </a:rPr>
              <a:t>only</a:t>
            </a:r>
            <a:r>
              <a:rPr lang="en-GB" altLang="en-US" sz="2000" dirty="0">
                <a:latin typeface="Times New Roman" panose="02020603050405020304" pitchFamily="18" charset="0"/>
              </a:rPr>
              <a:t>,</a:t>
            </a:r>
          </a:p>
          <a:p>
            <a:pPr eaLnBrk="1" hangingPunct="1">
              <a:spcBef>
                <a:spcPct val="0"/>
              </a:spcBef>
              <a:buFontTx/>
              <a:buAutoNum type="arabicParenBoth"/>
            </a:pPr>
            <a:r>
              <a:rPr lang="en-GB" altLang="en-US" sz="2000" dirty="0">
                <a:latin typeface="Times New Roman" panose="02020603050405020304" pitchFamily="18" charset="0"/>
              </a:rPr>
              <a:t>  a product of 5’s </a:t>
            </a:r>
            <a:r>
              <a:rPr lang="en-GB" altLang="en-US" sz="2000" b="1" dirty="0">
                <a:latin typeface="Times New Roman" panose="02020603050405020304" pitchFamily="18" charset="0"/>
              </a:rPr>
              <a:t>only</a:t>
            </a:r>
          </a:p>
          <a:p>
            <a:pPr eaLnBrk="1" hangingPunct="1">
              <a:spcBef>
                <a:spcPct val="0"/>
              </a:spcBef>
              <a:buFontTx/>
              <a:buAutoNum type="arabicParenBoth"/>
            </a:pPr>
            <a:r>
              <a:rPr lang="en-GB" altLang="en-US" sz="2000" dirty="0">
                <a:latin typeface="Times New Roman" panose="02020603050405020304" pitchFamily="18" charset="0"/>
              </a:rPr>
              <a:t>  a product of 2’s and 5’s </a:t>
            </a:r>
            <a:r>
              <a:rPr lang="en-GB" altLang="en-US" sz="2000" b="1" dirty="0">
                <a:latin typeface="Times New Roman" panose="02020603050405020304" pitchFamily="18" charset="0"/>
              </a:rPr>
              <a:t>only</a:t>
            </a:r>
            <a:r>
              <a:rPr lang="en-GB" altLang="en-US" sz="2000" dirty="0">
                <a:latin typeface="Times New Roman" panose="02020603050405020304" pitchFamily="18" charset="0"/>
              </a:rPr>
              <a:t>.</a:t>
            </a:r>
          </a:p>
        </p:txBody>
      </p:sp>
      <p:sp>
        <p:nvSpPr>
          <p:cNvPr id="60422" name="Text Box 6">
            <a:extLst>
              <a:ext uri="{FF2B5EF4-FFF2-40B4-BE49-F238E27FC236}">
                <a16:creationId xmlns:a16="http://schemas.microsoft.com/office/drawing/2014/main" id="{13F97673-8D0C-4529-AE2E-3FB9A8DADF86}"/>
              </a:ext>
            </a:extLst>
          </p:cNvPr>
          <p:cNvSpPr txBox="1">
            <a:spLocks noChangeArrowheads="1"/>
          </p:cNvSpPr>
          <p:nvPr/>
        </p:nvSpPr>
        <p:spPr bwMode="auto">
          <a:xfrm>
            <a:off x="931863" y="3994150"/>
            <a:ext cx="12541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a:latin typeface="Times New Roman" panose="02020603050405020304" pitchFamily="18" charset="0"/>
              </a:rPr>
              <a:t>Examples:</a:t>
            </a:r>
          </a:p>
        </p:txBody>
      </p:sp>
      <p:grpSp>
        <p:nvGrpSpPr>
          <p:cNvPr id="2" name="Group 50">
            <a:extLst>
              <a:ext uri="{FF2B5EF4-FFF2-40B4-BE49-F238E27FC236}">
                <a16:creationId xmlns:a16="http://schemas.microsoft.com/office/drawing/2014/main" id="{5FFDD1E2-6A10-4D3C-BF1B-07BD602502D8}"/>
              </a:ext>
            </a:extLst>
          </p:cNvPr>
          <p:cNvGrpSpPr>
            <a:grpSpLocks/>
          </p:cNvGrpSpPr>
          <p:nvPr/>
        </p:nvGrpSpPr>
        <p:grpSpPr bwMode="auto">
          <a:xfrm>
            <a:off x="2379663" y="3994150"/>
            <a:ext cx="2274887" cy="611188"/>
            <a:chOff x="1488" y="3120"/>
            <a:chExt cx="1433" cy="385"/>
          </a:xfrm>
        </p:grpSpPr>
        <p:sp>
          <p:nvSpPr>
            <p:cNvPr id="26655" name="Text Box 9">
              <a:extLst>
                <a:ext uri="{FF2B5EF4-FFF2-40B4-BE49-F238E27FC236}">
                  <a16:creationId xmlns:a16="http://schemas.microsoft.com/office/drawing/2014/main" id="{BFFBD954-BF59-4156-BC0D-79747F4D8F2F}"/>
                </a:ext>
              </a:extLst>
            </p:cNvPr>
            <p:cNvSpPr txBox="1">
              <a:spLocks noChangeArrowheads="1"/>
            </p:cNvSpPr>
            <p:nvPr/>
          </p:nvSpPr>
          <p:spPr bwMode="auto">
            <a:xfrm>
              <a:off x="1680" y="3168"/>
              <a:ext cx="1241"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a:latin typeface="Times New Roman" panose="02020603050405020304" pitchFamily="18" charset="0"/>
                </a:rPr>
                <a:t>is not terminating</a:t>
              </a:r>
            </a:p>
          </p:txBody>
        </p:sp>
        <p:grpSp>
          <p:nvGrpSpPr>
            <p:cNvPr id="26656" name="Group 22">
              <a:extLst>
                <a:ext uri="{FF2B5EF4-FFF2-40B4-BE49-F238E27FC236}">
                  <a16:creationId xmlns:a16="http://schemas.microsoft.com/office/drawing/2014/main" id="{23332FA0-B340-488B-B58B-276EEDE55465}"/>
                </a:ext>
              </a:extLst>
            </p:cNvPr>
            <p:cNvGrpSpPr>
              <a:grpSpLocks noChangeAspect="1"/>
            </p:cNvGrpSpPr>
            <p:nvPr/>
          </p:nvGrpSpPr>
          <p:grpSpPr bwMode="auto">
            <a:xfrm>
              <a:off x="1488" y="3120"/>
              <a:ext cx="190" cy="385"/>
              <a:chOff x="1488" y="3120"/>
              <a:chExt cx="190" cy="385"/>
            </a:xfrm>
          </p:grpSpPr>
          <p:sp>
            <p:nvSpPr>
              <p:cNvPr id="26657" name="AutoShape 21">
                <a:extLst>
                  <a:ext uri="{FF2B5EF4-FFF2-40B4-BE49-F238E27FC236}">
                    <a16:creationId xmlns:a16="http://schemas.microsoft.com/office/drawing/2014/main" id="{8E87F6EB-C743-4DF6-9B2D-B301C2B681C9}"/>
                  </a:ext>
                </a:extLst>
              </p:cNvPr>
              <p:cNvSpPr>
                <a:spLocks noChangeAspect="1" noChangeArrowheads="1" noTextEdit="1"/>
              </p:cNvSpPr>
              <p:nvPr/>
            </p:nvSpPr>
            <p:spPr bwMode="auto">
              <a:xfrm>
                <a:off x="1488" y="3120"/>
                <a:ext cx="190"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6658" name="Line 23">
                <a:extLst>
                  <a:ext uri="{FF2B5EF4-FFF2-40B4-BE49-F238E27FC236}">
                    <a16:creationId xmlns:a16="http://schemas.microsoft.com/office/drawing/2014/main" id="{87D8A3E8-755C-479D-A80E-9D4D2229D81F}"/>
                  </a:ext>
                </a:extLst>
              </p:cNvPr>
              <p:cNvSpPr>
                <a:spLocks noChangeShapeType="1"/>
              </p:cNvSpPr>
              <p:nvPr/>
            </p:nvSpPr>
            <p:spPr bwMode="auto">
              <a:xfrm>
                <a:off x="1513" y="3323"/>
                <a:ext cx="14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659" name="Rectangle 24">
                <a:extLst>
                  <a:ext uri="{FF2B5EF4-FFF2-40B4-BE49-F238E27FC236}">
                    <a16:creationId xmlns:a16="http://schemas.microsoft.com/office/drawing/2014/main" id="{8D2AD198-FE6C-46B7-B2B7-E5E1435866AD}"/>
                  </a:ext>
                </a:extLst>
              </p:cNvPr>
              <p:cNvSpPr>
                <a:spLocks noChangeArrowheads="1"/>
              </p:cNvSpPr>
              <p:nvPr/>
            </p:nvSpPr>
            <p:spPr bwMode="auto">
              <a:xfrm>
                <a:off x="1512" y="3323"/>
                <a:ext cx="152" cy="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900">
                    <a:solidFill>
                      <a:srgbClr val="000000"/>
                    </a:solidFill>
                    <a:latin typeface="Times New Roman" panose="02020603050405020304" pitchFamily="18" charset="0"/>
                  </a:rPr>
                  <a:t>11</a:t>
                </a:r>
                <a:endParaRPr lang="en-US" altLang="en-US" sz="2000">
                  <a:latin typeface="Times New Roman" panose="02020603050405020304" pitchFamily="18" charset="0"/>
                </a:endParaRPr>
              </a:p>
            </p:txBody>
          </p:sp>
          <p:sp>
            <p:nvSpPr>
              <p:cNvPr id="26660" name="Rectangle 25">
                <a:extLst>
                  <a:ext uri="{FF2B5EF4-FFF2-40B4-BE49-F238E27FC236}">
                    <a16:creationId xmlns:a16="http://schemas.microsoft.com/office/drawing/2014/main" id="{23DF901B-D84E-464D-BB78-66AB0A366EED}"/>
                  </a:ext>
                </a:extLst>
              </p:cNvPr>
              <p:cNvSpPr>
                <a:spLocks noChangeArrowheads="1"/>
              </p:cNvSpPr>
              <p:nvPr/>
            </p:nvSpPr>
            <p:spPr bwMode="auto">
              <a:xfrm>
                <a:off x="1547" y="3129"/>
                <a:ext cx="76" cy="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900">
                    <a:solidFill>
                      <a:srgbClr val="000000"/>
                    </a:solidFill>
                    <a:latin typeface="Times New Roman" panose="02020603050405020304" pitchFamily="18" charset="0"/>
                  </a:rPr>
                  <a:t>3</a:t>
                </a:r>
                <a:endParaRPr lang="en-US" altLang="en-US" sz="2000">
                  <a:latin typeface="Times New Roman" panose="02020603050405020304" pitchFamily="18" charset="0"/>
                </a:endParaRPr>
              </a:p>
            </p:txBody>
          </p:sp>
        </p:grpSp>
      </p:grpSp>
      <p:grpSp>
        <p:nvGrpSpPr>
          <p:cNvPr id="4" name="Group 48">
            <a:extLst>
              <a:ext uri="{FF2B5EF4-FFF2-40B4-BE49-F238E27FC236}">
                <a16:creationId xmlns:a16="http://schemas.microsoft.com/office/drawing/2014/main" id="{C3F3B50D-351C-4857-91FB-78E01AD98CF1}"/>
              </a:ext>
            </a:extLst>
          </p:cNvPr>
          <p:cNvGrpSpPr>
            <a:grpSpLocks/>
          </p:cNvGrpSpPr>
          <p:nvPr/>
        </p:nvGrpSpPr>
        <p:grpSpPr bwMode="auto">
          <a:xfrm>
            <a:off x="5300663" y="3994150"/>
            <a:ext cx="2166937" cy="615950"/>
            <a:chOff x="3328" y="3120"/>
            <a:chExt cx="1365" cy="388"/>
          </a:xfrm>
        </p:grpSpPr>
        <p:sp>
          <p:nvSpPr>
            <p:cNvPr id="26649" name="Text Box 13">
              <a:extLst>
                <a:ext uri="{FF2B5EF4-FFF2-40B4-BE49-F238E27FC236}">
                  <a16:creationId xmlns:a16="http://schemas.microsoft.com/office/drawing/2014/main" id="{05DE8F78-20DB-4014-A8C3-B1C49AEBAB8F}"/>
                </a:ext>
              </a:extLst>
            </p:cNvPr>
            <p:cNvSpPr txBox="1">
              <a:spLocks noChangeArrowheads="1"/>
            </p:cNvSpPr>
            <p:nvPr/>
          </p:nvSpPr>
          <p:spPr bwMode="auto">
            <a:xfrm>
              <a:off x="3696" y="3168"/>
              <a:ext cx="997"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a:latin typeface="Times New Roman" panose="02020603050405020304" pitchFamily="18" charset="0"/>
                </a:rPr>
                <a:t>is terminating</a:t>
              </a:r>
            </a:p>
          </p:txBody>
        </p:sp>
        <p:grpSp>
          <p:nvGrpSpPr>
            <p:cNvPr id="26650" name="Group 27">
              <a:extLst>
                <a:ext uri="{FF2B5EF4-FFF2-40B4-BE49-F238E27FC236}">
                  <a16:creationId xmlns:a16="http://schemas.microsoft.com/office/drawing/2014/main" id="{4BF25905-7FA2-45CB-AF7C-4FB550A5AD89}"/>
                </a:ext>
              </a:extLst>
            </p:cNvPr>
            <p:cNvGrpSpPr>
              <a:grpSpLocks noChangeAspect="1"/>
            </p:cNvGrpSpPr>
            <p:nvPr/>
          </p:nvGrpSpPr>
          <p:grpSpPr bwMode="auto">
            <a:xfrm>
              <a:off x="3328" y="3120"/>
              <a:ext cx="295" cy="388"/>
              <a:chOff x="3328" y="3120"/>
              <a:chExt cx="295" cy="388"/>
            </a:xfrm>
          </p:grpSpPr>
          <p:sp>
            <p:nvSpPr>
              <p:cNvPr id="26651" name="AutoShape 26">
                <a:extLst>
                  <a:ext uri="{FF2B5EF4-FFF2-40B4-BE49-F238E27FC236}">
                    <a16:creationId xmlns:a16="http://schemas.microsoft.com/office/drawing/2014/main" id="{932543F8-329F-4EF2-8FD6-B2C859A5E232}"/>
                  </a:ext>
                </a:extLst>
              </p:cNvPr>
              <p:cNvSpPr>
                <a:spLocks noChangeAspect="1" noChangeArrowheads="1" noTextEdit="1"/>
              </p:cNvSpPr>
              <p:nvPr/>
            </p:nvSpPr>
            <p:spPr bwMode="auto">
              <a:xfrm>
                <a:off x="3328" y="3120"/>
                <a:ext cx="295" cy="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6652" name="Line 28">
                <a:extLst>
                  <a:ext uri="{FF2B5EF4-FFF2-40B4-BE49-F238E27FC236}">
                    <a16:creationId xmlns:a16="http://schemas.microsoft.com/office/drawing/2014/main" id="{C32657CD-23C2-4175-930F-52086EBD2AF6}"/>
                  </a:ext>
                </a:extLst>
              </p:cNvPr>
              <p:cNvSpPr>
                <a:spLocks noChangeShapeType="1"/>
              </p:cNvSpPr>
              <p:nvPr/>
            </p:nvSpPr>
            <p:spPr bwMode="auto">
              <a:xfrm>
                <a:off x="3354" y="3326"/>
                <a:ext cx="242"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653" name="Rectangle 29">
                <a:extLst>
                  <a:ext uri="{FF2B5EF4-FFF2-40B4-BE49-F238E27FC236}">
                    <a16:creationId xmlns:a16="http://schemas.microsoft.com/office/drawing/2014/main" id="{B6A3D91C-663C-4A23-985B-4AF42402693C}"/>
                  </a:ext>
                </a:extLst>
              </p:cNvPr>
              <p:cNvSpPr>
                <a:spLocks noChangeArrowheads="1"/>
              </p:cNvSpPr>
              <p:nvPr/>
            </p:nvSpPr>
            <p:spPr bwMode="auto">
              <a:xfrm>
                <a:off x="3362" y="3326"/>
                <a:ext cx="228" cy="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900">
                    <a:solidFill>
                      <a:srgbClr val="000000"/>
                    </a:solidFill>
                    <a:latin typeface="Times New Roman" panose="02020603050405020304" pitchFamily="18" charset="0"/>
                  </a:rPr>
                  <a:t>625</a:t>
                </a:r>
                <a:endParaRPr lang="en-US" altLang="en-US" sz="2000">
                  <a:latin typeface="Times New Roman" panose="02020603050405020304" pitchFamily="18" charset="0"/>
                </a:endParaRPr>
              </a:p>
            </p:txBody>
          </p:sp>
          <p:sp>
            <p:nvSpPr>
              <p:cNvPr id="26654" name="Rectangle 30">
                <a:extLst>
                  <a:ext uri="{FF2B5EF4-FFF2-40B4-BE49-F238E27FC236}">
                    <a16:creationId xmlns:a16="http://schemas.microsoft.com/office/drawing/2014/main" id="{D8297D0A-4B22-4A7F-B79B-262AF6EA4C31}"/>
                  </a:ext>
                </a:extLst>
              </p:cNvPr>
              <p:cNvSpPr>
                <a:spLocks noChangeArrowheads="1"/>
              </p:cNvSpPr>
              <p:nvPr/>
            </p:nvSpPr>
            <p:spPr bwMode="auto">
              <a:xfrm>
                <a:off x="3391" y="3130"/>
                <a:ext cx="152" cy="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900">
                    <a:solidFill>
                      <a:srgbClr val="000000"/>
                    </a:solidFill>
                    <a:latin typeface="Times New Roman" panose="02020603050405020304" pitchFamily="18" charset="0"/>
                  </a:rPr>
                  <a:t>17</a:t>
                </a:r>
                <a:endParaRPr lang="en-US" altLang="en-US" sz="2000">
                  <a:latin typeface="Times New Roman" panose="02020603050405020304" pitchFamily="18" charset="0"/>
                </a:endParaRPr>
              </a:p>
            </p:txBody>
          </p:sp>
        </p:grpSp>
      </p:grpSp>
      <p:grpSp>
        <p:nvGrpSpPr>
          <p:cNvPr id="6" name="Group 49">
            <a:extLst>
              <a:ext uri="{FF2B5EF4-FFF2-40B4-BE49-F238E27FC236}">
                <a16:creationId xmlns:a16="http://schemas.microsoft.com/office/drawing/2014/main" id="{B1CBE85B-32B4-4651-B66C-82998BCC7969}"/>
              </a:ext>
            </a:extLst>
          </p:cNvPr>
          <p:cNvGrpSpPr>
            <a:grpSpLocks/>
          </p:cNvGrpSpPr>
          <p:nvPr/>
        </p:nvGrpSpPr>
        <p:grpSpPr bwMode="auto">
          <a:xfrm>
            <a:off x="2989263" y="4832350"/>
            <a:ext cx="3487737" cy="646113"/>
            <a:chOff x="1872" y="3648"/>
            <a:chExt cx="2197" cy="407"/>
          </a:xfrm>
        </p:grpSpPr>
        <p:sp>
          <p:nvSpPr>
            <p:cNvPr id="26632" name="Text Box 17">
              <a:extLst>
                <a:ext uri="{FF2B5EF4-FFF2-40B4-BE49-F238E27FC236}">
                  <a16:creationId xmlns:a16="http://schemas.microsoft.com/office/drawing/2014/main" id="{96DC739E-1144-4D8E-BD8B-F6443C08004C}"/>
                </a:ext>
              </a:extLst>
            </p:cNvPr>
            <p:cNvSpPr txBox="1">
              <a:spLocks noChangeArrowheads="1"/>
            </p:cNvSpPr>
            <p:nvPr/>
          </p:nvSpPr>
          <p:spPr bwMode="auto">
            <a:xfrm>
              <a:off x="3072" y="3696"/>
              <a:ext cx="997"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a:latin typeface="Times New Roman" panose="02020603050405020304" pitchFamily="18" charset="0"/>
                </a:rPr>
                <a:t>is terminating</a:t>
              </a:r>
            </a:p>
          </p:txBody>
        </p:sp>
        <p:grpSp>
          <p:nvGrpSpPr>
            <p:cNvPr id="26633" name="Group 32">
              <a:extLst>
                <a:ext uri="{FF2B5EF4-FFF2-40B4-BE49-F238E27FC236}">
                  <a16:creationId xmlns:a16="http://schemas.microsoft.com/office/drawing/2014/main" id="{BE4E930D-232F-4A82-81DE-A4DF552DBCF9}"/>
                </a:ext>
              </a:extLst>
            </p:cNvPr>
            <p:cNvGrpSpPr>
              <a:grpSpLocks noChangeAspect="1"/>
            </p:cNvGrpSpPr>
            <p:nvPr/>
          </p:nvGrpSpPr>
          <p:grpSpPr bwMode="auto">
            <a:xfrm>
              <a:off x="1872" y="3648"/>
              <a:ext cx="1206" cy="407"/>
              <a:chOff x="1872" y="3648"/>
              <a:chExt cx="1206" cy="407"/>
            </a:xfrm>
          </p:grpSpPr>
          <p:sp>
            <p:nvSpPr>
              <p:cNvPr id="26634" name="AutoShape 31">
                <a:extLst>
                  <a:ext uri="{FF2B5EF4-FFF2-40B4-BE49-F238E27FC236}">
                    <a16:creationId xmlns:a16="http://schemas.microsoft.com/office/drawing/2014/main" id="{6E075239-8741-47D5-855F-B4CD5337FD3A}"/>
                  </a:ext>
                </a:extLst>
              </p:cNvPr>
              <p:cNvSpPr>
                <a:spLocks noChangeAspect="1" noChangeArrowheads="1" noTextEdit="1"/>
              </p:cNvSpPr>
              <p:nvPr/>
            </p:nvSpPr>
            <p:spPr bwMode="auto">
              <a:xfrm>
                <a:off x="1872" y="3648"/>
                <a:ext cx="1206" cy="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6635" name="Line 33">
                <a:extLst>
                  <a:ext uri="{FF2B5EF4-FFF2-40B4-BE49-F238E27FC236}">
                    <a16:creationId xmlns:a16="http://schemas.microsoft.com/office/drawing/2014/main" id="{0F98BA2E-BB93-4B20-826E-6DCD46B23B49}"/>
                  </a:ext>
                </a:extLst>
              </p:cNvPr>
              <p:cNvSpPr>
                <a:spLocks noChangeShapeType="1"/>
              </p:cNvSpPr>
              <p:nvPr/>
            </p:nvSpPr>
            <p:spPr bwMode="auto">
              <a:xfrm>
                <a:off x="1898" y="3854"/>
                <a:ext cx="307"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636" name="Line 34">
                <a:extLst>
                  <a:ext uri="{FF2B5EF4-FFF2-40B4-BE49-F238E27FC236}">
                    <a16:creationId xmlns:a16="http://schemas.microsoft.com/office/drawing/2014/main" id="{9B1D68FC-283E-4A9D-88D6-6DBEC70FFC81}"/>
                  </a:ext>
                </a:extLst>
              </p:cNvPr>
              <p:cNvSpPr>
                <a:spLocks noChangeShapeType="1"/>
              </p:cNvSpPr>
              <p:nvPr/>
            </p:nvSpPr>
            <p:spPr bwMode="auto">
              <a:xfrm flipV="1">
                <a:off x="2366" y="3846"/>
                <a:ext cx="243"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637" name="Line 35">
                <a:extLst>
                  <a:ext uri="{FF2B5EF4-FFF2-40B4-BE49-F238E27FC236}">
                    <a16:creationId xmlns:a16="http://schemas.microsoft.com/office/drawing/2014/main" id="{C43CD38F-4D39-47E5-9C2E-78B389B5A86F}"/>
                  </a:ext>
                </a:extLst>
              </p:cNvPr>
              <p:cNvSpPr>
                <a:spLocks noChangeShapeType="1"/>
              </p:cNvSpPr>
              <p:nvPr/>
            </p:nvSpPr>
            <p:spPr bwMode="auto">
              <a:xfrm flipV="1">
                <a:off x="2777" y="3849"/>
                <a:ext cx="265"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638" name="Rectangle 36">
                <a:extLst>
                  <a:ext uri="{FF2B5EF4-FFF2-40B4-BE49-F238E27FC236}">
                    <a16:creationId xmlns:a16="http://schemas.microsoft.com/office/drawing/2014/main" id="{8DCFD936-AC28-4A99-9C26-0DF1AD29FD1B}"/>
                  </a:ext>
                </a:extLst>
              </p:cNvPr>
              <p:cNvSpPr>
                <a:spLocks noChangeArrowheads="1"/>
              </p:cNvSpPr>
              <p:nvPr/>
            </p:nvSpPr>
            <p:spPr bwMode="auto">
              <a:xfrm>
                <a:off x="2988" y="3861"/>
                <a:ext cx="44"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100">
                    <a:solidFill>
                      <a:srgbClr val="000000"/>
                    </a:solidFill>
                    <a:latin typeface="Times New Roman" panose="02020603050405020304" pitchFamily="18" charset="0"/>
                  </a:rPr>
                  <a:t>1</a:t>
                </a:r>
                <a:endParaRPr lang="en-US" altLang="en-US" sz="2000">
                  <a:latin typeface="Times New Roman" panose="02020603050405020304" pitchFamily="18" charset="0"/>
                </a:endParaRPr>
              </a:p>
            </p:txBody>
          </p:sp>
          <p:sp>
            <p:nvSpPr>
              <p:cNvPr id="26639" name="Rectangle 37">
                <a:extLst>
                  <a:ext uri="{FF2B5EF4-FFF2-40B4-BE49-F238E27FC236}">
                    <a16:creationId xmlns:a16="http://schemas.microsoft.com/office/drawing/2014/main" id="{672AB142-6A3C-4D02-9922-A120EDDA5E68}"/>
                  </a:ext>
                </a:extLst>
              </p:cNvPr>
              <p:cNvSpPr>
                <a:spLocks noChangeArrowheads="1"/>
              </p:cNvSpPr>
              <p:nvPr/>
            </p:nvSpPr>
            <p:spPr bwMode="auto">
              <a:xfrm>
                <a:off x="2868" y="3861"/>
                <a:ext cx="44"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100">
                    <a:solidFill>
                      <a:srgbClr val="000000"/>
                    </a:solidFill>
                    <a:latin typeface="Times New Roman" panose="02020603050405020304" pitchFamily="18" charset="0"/>
                  </a:rPr>
                  <a:t>7</a:t>
                </a:r>
                <a:endParaRPr lang="en-US" altLang="en-US" sz="2000">
                  <a:latin typeface="Times New Roman" panose="02020603050405020304" pitchFamily="18" charset="0"/>
                </a:endParaRPr>
              </a:p>
            </p:txBody>
          </p:sp>
          <p:sp>
            <p:nvSpPr>
              <p:cNvPr id="26640" name="Rectangle 38">
                <a:extLst>
                  <a:ext uri="{FF2B5EF4-FFF2-40B4-BE49-F238E27FC236}">
                    <a16:creationId xmlns:a16="http://schemas.microsoft.com/office/drawing/2014/main" id="{DE0B0B35-008C-4789-AF63-78194ED57F03}"/>
                  </a:ext>
                </a:extLst>
              </p:cNvPr>
              <p:cNvSpPr>
                <a:spLocks noChangeArrowheads="1"/>
              </p:cNvSpPr>
              <p:nvPr/>
            </p:nvSpPr>
            <p:spPr bwMode="auto">
              <a:xfrm>
                <a:off x="2918" y="3873"/>
                <a:ext cx="76" cy="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900">
                    <a:solidFill>
                      <a:srgbClr val="000000"/>
                    </a:solidFill>
                    <a:latin typeface="Times New Roman" panose="02020603050405020304" pitchFamily="18" charset="0"/>
                  </a:rPr>
                  <a:t>5</a:t>
                </a:r>
                <a:endParaRPr lang="en-US" altLang="en-US" sz="2000">
                  <a:latin typeface="Times New Roman" panose="02020603050405020304" pitchFamily="18" charset="0"/>
                </a:endParaRPr>
              </a:p>
            </p:txBody>
          </p:sp>
          <p:sp>
            <p:nvSpPr>
              <p:cNvPr id="26641" name="Rectangle 39">
                <a:extLst>
                  <a:ext uri="{FF2B5EF4-FFF2-40B4-BE49-F238E27FC236}">
                    <a16:creationId xmlns:a16="http://schemas.microsoft.com/office/drawing/2014/main" id="{273DBDAF-6481-40CB-943B-040213369BCE}"/>
                  </a:ext>
                </a:extLst>
              </p:cNvPr>
              <p:cNvSpPr>
                <a:spLocks noChangeArrowheads="1"/>
              </p:cNvSpPr>
              <p:nvPr/>
            </p:nvSpPr>
            <p:spPr bwMode="auto">
              <a:xfrm>
                <a:off x="2787" y="3873"/>
                <a:ext cx="76" cy="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900">
                    <a:solidFill>
                      <a:srgbClr val="000000"/>
                    </a:solidFill>
                    <a:latin typeface="Times New Roman" panose="02020603050405020304" pitchFamily="18" charset="0"/>
                  </a:rPr>
                  <a:t>2</a:t>
                </a:r>
                <a:endParaRPr lang="en-US" altLang="en-US" sz="2000">
                  <a:latin typeface="Times New Roman" panose="02020603050405020304" pitchFamily="18" charset="0"/>
                </a:endParaRPr>
              </a:p>
            </p:txBody>
          </p:sp>
          <p:sp>
            <p:nvSpPr>
              <p:cNvPr id="26642" name="Rectangle 40">
                <a:extLst>
                  <a:ext uri="{FF2B5EF4-FFF2-40B4-BE49-F238E27FC236}">
                    <a16:creationId xmlns:a16="http://schemas.microsoft.com/office/drawing/2014/main" id="{47E84F2C-65E8-4037-9712-D3B40175A4E7}"/>
                  </a:ext>
                </a:extLst>
              </p:cNvPr>
              <p:cNvSpPr>
                <a:spLocks noChangeArrowheads="1"/>
              </p:cNvSpPr>
              <p:nvPr/>
            </p:nvSpPr>
            <p:spPr bwMode="auto">
              <a:xfrm>
                <a:off x="2874" y="3657"/>
                <a:ext cx="76" cy="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900">
                    <a:solidFill>
                      <a:srgbClr val="000000"/>
                    </a:solidFill>
                    <a:latin typeface="Times New Roman" panose="02020603050405020304" pitchFamily="18" charset="0"/>
                  </a:rPr>
                  <a:t>7</a:t>
                </a:r>
                <a:endParaRPr lang="en-US" altLang="en-US" sz="2000">
                  <a:latin typeface="Times New Roman" panose="02020603050405020304" pitchFamily="18" charset="0"/>
                </a:endParaRPr>
              </a:p>
            </p:txBody>
          </p:sp>
          <p:sp>
            <p:nvSpPr>
              <p:cNvPr id="26643" name="Rectangle 41">
                <a:extLst>
                  <a:ext uri="{FF2B5EF4-FFF2-40B4-BE49-F238E27FC236}">
                    <a16:creationId xmlns:a16="http://schemas.microsoft.com/office/drawing/2014/main" id="{673C7F93-FE12-4540-9C2F-55E19CD5F1D6}"/>
                  </a:ext>
                </a:extLst>
              </p:cNvPr>
              <p:cNvSpPr>
                <a:spLocks noChangeArrowheads="1"/>
              </p:cNvSpPr>
              <p:nvPr/>
            </p:nvSpPr>
            <p:spPr bwMode="auto">
              <a:xfrm>
                <a:off x="2373" y="3861"/>
                <a:ext cx="228" cy="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900">
                    <a:solidFill>
                      <a:srgbClr val="000000"/>
                    </a:solidFill>
                    <a:latin typeface="Times New Roman" panose="02020603050405020304" pitchFamily="18" charset="0"/>
                  </a:rPr>
                  <a:t>640</a:t>
                </a:r>
                <a:endParaRPr lang="en-US" altLang="en-US" sz="2000">
                  <a:latin typeface="Times New Roman" panose="02020603050405020304" pitchFamily="18" charset="0"/>
                </a:endParaRPr>
              </a:p>
            </p:txBody>
          </p:sp>
          <p:sp>
            <p:nvSpPr>
              <p:cNvPr id="26644" name="Rectangle 42">
                <a:extLst>
                  <a:ext uri="{FF2B5EF4-FFF2-40B4-BE49-F238E27FC236}">
                    <a16:creationId xmlns:a16="http://schemas.microsoft.com/office/drawing/2014/main" id="{3B6ED642-B799-4A6C-9CA4-A396E02B2C28}"/>
                  </a:ext>
                </a:extLst>
              </p:cNvPr>
              <p:cNvSpPr>
                <a:spLocks noChangeArrowheads="1"/>
              </p:cNvSpPr>
              <p:nvPr/>
            </p:nvSpPr>
            <p:spPr bwMode="auto">
              <a:xfrm>
                <a:off x="2452" y="3657"/>
                <a:ext cx="76" cy="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900">
                    <a:solidFill>
                      <a:srgbClr val="000000"/>
                    </a:solidFill>
                    <a:latin typeface="Times New Roman" panose="02020603050405020304" pitchFamily="18" charset="0"/>
                  </a:rPr>
                  <a:t>7</a:t>
                </a:r>
                <a:endParaRPr lang="en-US" altLang="en-US" sz="2000">
                  <a:latin typeface="Times New Roman" panose="02020603050405020304" pitchFamily="18" charset="0"/>
                </a:endParaRPr>
              </a:p>
            </p:txBody>
          </p:sp>
          <p:sp>
            <p:nvSpPr>
              <p:cNvPr id="26645" name="Rectangle 43">
                <a:extLst>
                  <a:ext uri="{FF2B5EF4-FFF2-40B4-BE49-F238E27FC236}">
                    <a16:creationId xmlns:a16="http://schemas.microsoft.com/office/drawing/2014/main" id="{99421517-04D4-441D-BDEE-E62A51ED50CF}"/>
                  </a:ext>
                </a:extLst>
              </p:cNvPr>
              <p:cNvSpPr>
                <a:spLocks noChangeArrowheads="1"/>
              </p:cNvSpPr>
              <p:nvPr/>
            </p:nvSpPr>
            <p:spPr bwMode="auto">
              <a:xfrm>
                <a:off x="1891" y="3853"/>
                <a:ext cx="304" cy="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900">
                    <a:solidFill>
                      <a:srgbClr val="000000"/>
                    </a:solidFill>
                    <a:latin typeface="Times New Roman" panose="02020603050405020304" pitchFamily="18" charset="0"/>
                  </a:rPr>
                  <a:t>1920</a:t>
                </a:r>
                <a:endParaRPr lang="en-US" altLang="en-US" sz="2000">
                  <a:latin typeface="Times New Roman" panose="02020603050405020304" pitchFamily="18" charset="0"/>
                </a:endParaRPr>
              </a:p>
            </p:txBody>
          </p:sp>
          <p:sp>
            <p:nvSpPr>
              <p:cNvPr id="26646" name="Rectangle 44">
                <a:extLst>
                  <a:ext uri="{FF2B5EF4-FFF2-40B4-BE49-F238E27FC236}">
                    <a16:creationId xmlns:a16="http://schemas.microsoft.com/office/drawing/2014/main" id="{D7FF6C73-C18C-4617-9799-EED3D28509B6}"/>
                  </a:ext>
                </a:extLst>
              </p:cNvPr>
              <p:cNvSpPr>
                <a:spLocks noChangeArrowheads="1"/>
              </p:cNvSpPr>
              <p:nvPr/>
            </p:nvSpPr>
            <p:spPr bwMode="auto">
              <a:xfrm>
                <a:off x="1983" y="3657"/>
                <a:ext cx="152" cy="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900">
                    <a:solidFill>
                      <a:srgbClr val="000000"/>
                    </a:solidFill>
                    <a:latin typeface="Times New Roman" panose="02020603050405020304" pitchFamily="18" charset="0"/>
                  </a:rPr>
                  <a:t>21</a:t>
                </a:r>
                <a:endParaRPr lang="en-US" altLang="en-US" sz="2000">
                  <a:latin typeface="Times New Roman" panose="02020603050405020304" pitchFamily="18" charset="0"/>
                </a:endParaRPr>
              </a:p>
            </p:txBody>
          </p:sp>
          <p:sp>
            <p:nvSpPr>
              <p:cNvPr id="26647" name="Rectangle 45">
                <a:extLst>
                  <a:ext uri="{FF2B5EF4-FFF2-40B4-BE49-F238E27FC236}">
                    <a16:creationId xmlns:a16="http://schemas.microsoft.com/office/drawing/2014/main" id="{03ECB415-73FA-4926-97EB-8584AE7A4331}"/>
                  </a:ext>
                </a:extLst>
              </p:cNvPr>
              <p:cNvSpPr>
                <a:spLocks noChangeArrowheads="1"/>
              </p:cNvSpPr>
              <p:nvPr/>
            </p:nvSpPr>
            <p:spPr bwMode="auto">
              <a:xfrm>
                <a:off x="2654" y="3738"/>
                <a:ext cx="83" cy="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900">
                    <a:solidFill>
                      <a:srgbClr val="000000"/>
                    </a:solidFill>
                    <a:latin typeface="Symbol" panose="05050102010706020507" pitchFamily="18" charset="2"/>
                  </a:rPr>
                  <a:t>=</a:t>
                </a:r>
                <a:endParaRPr lang="en-US" altLang="en-US" sz="2000">
                  <a:latin typeface="Times New Roman" panose="02020603050405020304" pitchFamily="18" charset="0"/>
                </a:endParaRPr>
              </a:p>
            </p:txBody>
          </p:sp>
          <p:sp>
            <p:nvSpPr>
              <p:cNvPr id="26648" name="Rectangle 46">
                <a:extLst>
                  <a:ext uri="{FF2B5EF4-FFF2-40B4-BE49-F238E27FC236}">
                    <a16:creationId xmlns:a16="http://schemas.microsoft.com/office/drawing/2014/main" id="{A1D47305-6BE2-47A3-9EEE-026380F7F3EE}"/>
                  </a:ext>
                </a:extLst>
              </p:cNvPr>
              <p:cNvSpPr>
                <a:spLocks noChangeArrowheads="1"/>
              </p:cNvSpPr>
              <p:nvPr/>
            </p:nvSpPr>
            <p:spPr bwMode="auto">
              <a:xfrm>
                <a:off x="2246" y="3738"/>
                <a:ext cx="83" cy="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900">
                    <a:solidFill>
                      <a:srgbClr val="000000"/>
                    </a:solidFill>
                    <a:latin typeface="Symbol" panose="05050102010706020507" pitchFamily="18" charset="2"/>
                  </a:rPr>
                  <a:t>=</a:t>
                </a:r>
                <a:endParaRPr lang="en-US" altLang="en-US" sz="2000">
                  <a:latin typeface="Times New Roman" panose="02020603050405020304" pitchFamily="18" charset="0"/>
                </a:endParaRPr>
              </a:p>
            </p:txBody>
          </p:sp>
        </p:gr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0420">
                                            <p:bg/>
                                          </p:spTgt>
                                        </p:tgtEl>
                                        <p:attrNameLst>
                                          <p:attrName>style.visibility</p:attrName>
                                        </p:attrNameLst>
                                      </p:cBhvr>
                                      <p:to>
                                        <p:strVal val="visible"/>
                                      </p:to>
                                    </p:set>
                                    <p:animEffect transition="in" filter="wipe(left)">
                                      <p:cBhvr>
                                        <p:cTn id="7" dur="500"/>
                                        <p:tgtEl>
                                          <p:spTgt spid="60420">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0420">
                                            <p:txEl>
                                              <p:pRg st="0" end="0"/>
                                            </p:txEl>
                                          </p:spTgt>
                                        </p:tgtEl>
                                        <p:attrNameLst>
                                          <p:attrName>style.visibility</p:attrName>
                                        </p:attrNameLst>
                                      </p:cBhvr>
                                      <p:to>
                                        <p:strVal val="visible"/>
                                      </p:to>
                                    </p:set>
                                    <p:animEffect transition="in" filter="wipe(left)">
                                      <p:cBhvr>
                                        <p:cTn id="12" dur="500"/>
                                        <p:tgtEl>
                                          <p:spTgt spid="60420">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0420">
                                            <p:txEl>
                                              <p:pRg st="1" end="1"/>
                                            </p:txEl>
                                          </p:spTgt>
                                        </p:tgtEl>
                                        <p:attrNameLst>
                                          <p:attrName>style.visibility</p:attrName>
                                        </p:attrNameLst>
                                      </p:cBhvr>
                                      <p:to>
                                        <p:strVal val="visible"/>
                                      </p:to>
                                    </p:set>
                                    <p:animEffect transition="in" filter="wipe(left)">
                                      <p:cBhvr>
                                        <p:cTn id="17" dur="500"/>
                                        <p:tgtEl>
                                          <p:spTgt spid="60420">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0420">
                                            <p:txEl>
                                              <p:pRg st="2" end="2"/>
                                            </p:txEl>
                                          </p:spTgt>
                                        </p:tgtEl>
                                        <p:attrNameLst>
                                          <p:attrName>style.visibility</p:attrName>
                                        </p:attrNameLst>
                                      </p:cBhvr>
                                      <p:to>
                                        <p:strVal val="visible"/>
                                      </p:to>
                                    </p:set>
                                    <p:animEffect transition="in" filter="wipe(left)">
                                      <p:cBhvr>
                                        <p:cTn id="22" dur="500"/>
                                        <p:tgtEl>
                                          <p:spTgt spid="60420">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60420">
                                            <p:txEl>
                                              <p:pRg st="3" end="3"/>
                                            </p:txEl>
                                          </p:spTgt>
                                        </p:tgtEl>
                                        <p:attrNameLst>
                                          <p:attrName>style.visibility</p:attrName>
                                        </p:attrNameLst>
                                      </p:cBhvr>
                                      <p:to>
                                        <p:strVal val="visible"/>
                                      </p:to>
                                    </p:set>
                                    <p:animEffect transition="in" filter="wipe(left)">
                                      <p:cBhvr>
                                        <p:cTn id="27" dur="500"/>
                                        <p:tgtEl>
                                          <p:spTgt spid="60420">
                                            <p:txEl>
                                              <p:pRg st="3" end="3"/>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60420">
                                            <p:txEl>
                                              <p:pRg st="4" end="4"/>
                                            </p:txEl>
                                          </p:spTgt>
                                        </p:tgtEl>
                                        <p:attrNameLst>
                                          <p:attrName>style.visibility</p:attrName>
                                        </p:attrNameLst>
                                      </p:cBhvr>
                                      <p:to>
                                        <p:strVal val="visible"/>
                                      </p:to>
                                    </p:set>
                                    <p:animEffect transition="in" filter="wipe(left)">
                                      <p:cBhvr>
                                        <p:cTn id="32" dur="500"/>
                                        <p:tgtEl>
                                          <p:spTgt spid="60420">
                                            <p:txEl>
                                              <p:pRg st="4" end="4"/>
                                            </p:txEl>
                                          </p:spTgt>
                                        </p:tgtEl>
                                      </p:cBhvr>
                                    </p:animEffect>
                                  </p:childTnLst>
                                </p:cTn>
                              </p:par>
                            </p:childTnLst>
                          </p:cTn>
                        </p:par>
                        <p:par>
                          <p:cTn id="33" fill="hold" nodeType="afterGroup">
                            <p:stCondLst>
                              <p:cond delay="500"/>
                            </p:stCondLst>
                            <p:childTnLst>
                              <p:par>
                                <p:cTn id="34" presetID="22" presetClass="entr" presetSubtype="8" fill="hold" grpId="0" nodeType="afterEffect">
                                  <p:stCondLst>
                                    <p:cond delay="0"/>
                                  </p:stCondLst>
                                  <p:childTnLst>
                                    <p:set>
                                      <p:cBhvr>
                                        <p:cTn id="35" dur="1" fill="hold">
                                          <p:stCondLst>
                                            <p:cond delay="0"/>
                                          </p:stCondLst>
                                        </p:cTn>
                                        <p:tgtEl>
                                          <p:spTgt spid="60422"/>
                                        </p:tgtEl>
                                        <p:attrNameLst>
                                          <p:attrName>style.visibility</p:attrName>
                                        </p:attrNameLst>
                                      </p:cBhvr>
                                      <p:to>
                                        <p:strVal val="visible"/>
                                      </p:to>
                                    </p:set>
                                    <p:animEffect transition="in" filter="wipe(left)">
                                      <p:cBhvr>
                                        <p:cTn id="36" dur="500"/>
                                        <p:tgtEl>
                                          <p:spTgt spid="60422"/>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22" presetClass="entr" presetSubtype="8" fill="hold" nodeType="clickEffect">
                                  <p:stCondLst>
                                    <p:cond delay="0"/>
                                  </p:stCondLst>
                                  <p:childTnLst>
                                    <p:set>
                                      <p:cBhvr>
                                        <p:cTn id="40" dur="1" fill="hold">
                                          <p:stCondLst>
                                            <p:cond delay="0"/>
                                          </p:stCondLst>
                                        </p:cTn>
                                        <p:tgtEl>
                                          <p:spTgt spid="2"/>
                                        </p:tgtEl>
                                        <p:attrNameLst>
                                          <p:attrName>style.visibility</p:attrName>
                                        </p:attrNameLst>
                                      </p:cBhvr>
                                      <p:to>
                                        <p:strVal val="visible"/>
                                      </p:to>
                                    </p:set>
                                    <p:animEffect transition="in" filter="wipe(left)">
                                      <p:cBhvr>
                                        <p:cTn id="41" dur="500"/>
                                        <p:tgtEl>
                                          <p:spTgt spid="2"/>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22" presetClass="entr" presetSubtype="8" fill="hold" nodeType="clickEffect">
                                  <p:stCondLst>
                                    <p:cond delay="0"/>
                                  </p:stCondLst>
                                  <p:childTnLst>
                                    <p:set>
                                      <p:cBhvr>
                                        <p:cTn id="45" dur="1" fill="hold">
                                          <p:stCondLst>
                                            <p:cond delay="0"/>
                                          </p:stCondLst>
                                        </p:cTn>
                                        <p:tgtEl>
                                          <p:spTgt spid="4"/>
                                        </p:tgtEl>
                                        <p:attrNameLst>
                                          <p:attrName>style.visibility</p:attrName>
                                        </p:attrNameLst>
                                      </p:cBhvr>
                                      <p:to>
                                        <p:strVal val="visible"/>
                                      </p:to>
                                    </p:set>
                                    <p:animEffect transition="in" filter="wipe(left)">
                                      <p:cBhvr>
                                        <p:cTn id="46" dur="500"/>
                                        <p:tgtEl>
                                          <p:spTgt spid="4"/>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22" presetClass="entr" presetSubtype="8" fill="hold" nodeType="clickEffect">
                                  <p:stCondLst>
                                    <p:cond delay="0"/>
                                  </p:stCondLst>
                                  <p:childTnLst>
                                    <p:set>
                                      <p:cBhvr>
                                        <p:cTn id="50" dur="1" fill="hold">
                                          <p:stCondLst>
                                            <p:cond delay="0"/>
                                          </p:stCondLst>
                                        </p:cTn>
                                        <p:tgtEl>
                                          <p:spTgt spid="6"/>
                                        </p:tgtEl>
                                        <p:attrNameLst>
                                          <p:attrName>style.visibility</p:attrName>
                                        </p:attrNameLst>
                                      </p:cBhvr>
                                      <p:to>
                                        <p:strVal val="visible"/>
                                      </p:to>
                                    </p:set>
                                    <p:animEffect transition="in" filter="wipe(left)">
                                      <p:cBhvr>
                                        <p:cTn id="5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20" grpId="0" build="p" animBg="1"/>
      <p:bldP spid="6042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 Box 2">
            <a:extLst>
              <a:ext uri="{FF2B5EF4-FFF2-40B4-BE49-F238E27FC236}">
                <a16:creationId xmlns:a16="http://schemas.microsoft.com/office/drawing/2014/main" id="{94EE75D2-7D84-4ED7-B69D-78AF6276DB75}"/>
              </a:ext>
            </a:extLst>
          </p:cNvPr>
          <p:cNvSpPr txBox="1">
            <a:spLocks noChangeArrowheads="1"/>
          </p:cNvSpPr>
          <p:nvPr/>
        </p:nvSpPr>
        <p:spPr bwMode="auto">
          <a:xfrm>
            <a:off x="2422525" y="498475"/>
            <a:ext cx="32131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a:latin typeface="Times New Roman" panose="02020603050405020304" pitchFamily="18" charset="0"/>
              </a:rPr>
              <a:t>How a decimal is read?</a:t>
            </a:r>
          </a:p>
        </p:txBody>
      </p:sp>
      <p:sp>
        <p:nvSpPr>
          <p:cNvPr id="10243" name="Text Box 3">
            <a:extLst>
              <a:ext uri="{FF2B5EF4-FFF2-40B4-BE49-F238E27FC236}">
                <a16:creationId xmlns:a16="http://schemas.microsoft.com/office/drawing/2014/main" id="{74457CD2-A6D5-4C70-981C-6DC3EE0D3C18}"/>
              </a:ext>
            </a:extLst>
          </p:cNvPr>
          <p:cNvSpPr txBox="1">
            <a:spLocks noChangeArrowheads="1"/>
          </p:cNvSpPr>
          <p:nvPr/>
        </p:nvSpPr>
        <p:spPr bwMode="auto">
          <a:xfrm>
            <a:off x="822325" y="1331913"/>
            <a:ext cx="7102475"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a:latin typeface="Times New Roman" panose="02020603050405020304" pitchFamily="18" charset="0"/>
              </a:rPr>
              <a:t>A decimal is read as if they were written in fraction form except that the decimal point is read “and”. We don’t use the word “and” in any other places.</a:t>
            </a:r>
          </a:p>
          <a:p>
            <a:pPr eaLnBrk="1" hangingPunct="1">
              <a:spcBef>
                <a:spcPct val="0"/>
              </a:spcBef>
              <a:buFontTx/>
              <a:buNone/>
            </a:pPr>
            <a:endParaRPr lang="en-US" altLang="en-US" sz="2000">
              <a:latin typeface="Times New Roman" panose="02020603050405020304" pitchFamily="18" charset="0"/>
            </a:endParaRPr>
          </a:p>
          <a:p>
            <a:pPr eaLnBrk="1" hangingPunct="1">
              <a:spcBef>
                <a:spcPct val="0"/>
              </a:spcBef>
              <a:buFontTx/>
              <a:buNone/>
            </a:pPr>
            <a:r>
              <a:rPr lang="en-US" altLang="en-US" sz="2000">
                <a:latin typeface="Times New Roman" panose="02020603050405020304" pitchFamily="18" charset="0"/>
              </a:rPr>
              <a:t>Example: 1204</a:t>
            </a:r>
            <a:r>
              <a:rPr lang="en-US" altLang="en-US" sz="2000" b="1">
                <a:latin typeface="Times New Roman" panose="02020603050405020304" pitchFamily="18" charset="0"/>
              </a:rPr>
              <a:t>.</a:t>
            </a:r>
            <a:r>
              <a:rPr lang="en-US" altLang="en-US" sz="2000">
                <a:latin typeface="Times New Roman" panose="02020603050405020304" pitchFamily="18" charset="0"/>
              </a:rPr>
              <a:t>657 is read as</a:t>
            </a:r>
          </a:p>
        </p:txBody>
      </p:sp>
      <p:sp>
        <p:nvSpPr>
          <p:cNvPr id="10244" name="Text Box 4">
            <a:extLst>
              <a:ext uri="{FF2B5EF4-FFF2-40B4-BE49-F238E27FC236}">
                <a16:creationId xmlns:a16="http://schemas.microsoft.com/office/drawing/2014/main" id="{9B06C3CC-CAB0-4E2D-B967-BBD487A1B926}"/>
              </a:ext>
            </a:extLst>
          </p:cNvPr>
          <p:cNvSpPr txBox="1">
            <a:spLocks noChangeArrowheads="1"/>
          </p:cNvSpPr>
          <p:nvPr/>
        </p:nvSpPr>
        <p:spPr bwMode="auto">
          <a:xfrm>
            <a:off x="838200" y="3352800"/>
            <a:ext cx="17002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a:latin typeface="Times New Roman" panose="02020603050405020304" pitchFamily="18" charset="0"/>
              </a:rPr>
              <a:t>“One thousand</a:t>
            </a:r>
          </a:p>
        </p:txBody>
      </p:sp>
      <p:sp>
        <p:nvSpPr>
          <p:cNvPr id="10245" name="Text Box 5">
            <a:extLst>
              <a:ext uri="{FF2B5EF4-FFF2-40B4-BE49-F238E27FC236}">
                <a16:creationId xmlns:a16="http://schemas.microsoft.com/office/drawing/2014/main" id="{7BDDB5BD-887F-42C0-B810-9539169026CE}"/>
              </a:ext>
            </a:extLst>
          </p:cNvPr>
          <p:cNvSpPr txBox="1">
            <a:spLocks noChangeArrowheads="1"/>
          </p:cNvSpPr>
          <p:nvPr/>
        </p:nvSpPr>
        <p:spPr bwMode="auto">
          <a:xfrm>
            <a:off x="2438400" y="3352800"/>
            <a:ext cx="14605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a:latin typeface="Times New Roman" panose="02020603050405020304" pitchFamily="18" charset="0"/>
              </a:rPr>
              <a:t>two hundred</a:t>
            </a:r>
          </a:p>
        </p:txBody>
      </p:sp>
      <p:sp>
        <p:nvSpPr>
          <p:cNvPr id="10246" name="Text Box 6">
            <a:extLst>
              <a:ext uri="{FF2B5EF4-FFF2-40B4-BE49-F238E27FC236}">
                <a16:creationId xmlns:a16="http://schemas.microsoft.com/office/drawing/2014/main" id="{178E44DD-F0C5-46DD-BA44-116E0B830F2D}"/>
              </a:ext>
            </a:extLst>
          </p:cNvPr>
          <p:cNvSpPr txBox="1">
            <a:spLocks noChangeArrowheads="1"/>
          </p:cNvSpPr>
          <p:nvPr/>
        </p:nvSpPr>
        <p:spPr bwMode="auto">
          <a:xfrm>
            <a:off x="3810000" y="3352800"/>
            <a:ext cx="6064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a:latin typeface="Times New Roman" panose="02020603050405020304" pitchFamily="18" charset="0"/>
              </a:rPr>
              <a:t>four</a:t>
            </a:r>
          </a:p>
        </p:txBody>
      </p:sp>
      <p:sp>
        <p:nvSpPr>
          <p:cNvPr id="10247" name="Text Box 7">
            <a:extLst>
              <a:ext uri="{FF2B5EF4-FFF2-40B4-BE49-F238E27FC236}">
                <a16:creationId xmlns:a16="http://schemas.microsoft.com/office/drawing/2014/main" id="{42D0230B-0FCD-4097-8362-3EB8F35BE31B}"/>
              </a:ext>
            </a:extLst>
          </p:cNvPr>
          <p:cNvSpPr txBox="1">
            <a:spLocks noChangeArrowheads="1"/>
          </p:cNvSpPr>
          <p:nvPr/>
        </p:nvSpPr>
        <p:spPr bwMode="auto">
          <a:xfrm>
            <a:off x="4343400" y="3352800"/>
            <a:ext cx="5508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a:solidFill>
                  <a:srgbClr val="FF0000"/>
                </a:solidFill>
                <a:latin typeface="Times New Roman" panose="02020603050405020304" pitchFamily="18" charset="0"/>
              </a:rPr>
              <a:t>and</a:t>
            </a:r>
          </a:p>
        </p:txBody>
      </p:sp>
      <p:sp>
        <p:nvSpPr>
          <p:cNvPr id="10248" name="Text Box 8">
            <a:extLst>
              <a:ext uri="{FF2B5EF4-FFF2-40B4-BE49-F238E27FC236}">
                <a16:creationId xmlns:a16="http://schemas.microsoft.com/office/drawing/2014/main" id="{0DDE38FE-0A0D-48C8-8CC3-ACF6E14137D8}"/>
              </a:ext>
            </a:extLst>
          </p:cNvPr>
          <p:cNvSpPr txBox="1">
            <a:spLocks noChangeArrowheads="1"/>
          </p:cNvSpPr>
          <p:nvPr/>
        </p:nvSpPr>
        <p:spPr bwMode="auto">
          <a:xfrm>
            <a:off x="4800600" y="3352800"/>
            <a:ext cx="2590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a:latin typeface="Times New Roman" panose="02020603050405020304" pitchFamily="18" charset="0"/>
              </a:rPr>
              <a:t>six hundred fifty seven</a:t>
            </a:r>
          </a:p>
        </p:txBody>
      </p:sp>
      <p:sp>
        <p:nvSpPr>
          <p:cNvPr id="10249" name="Text Box 9">
            <a:extLst>
              <a:ext uri="{FF2B5EF4-FFF2-40B4-BE49-F238E27FC236}">
                <a16:creationId xmlns:a16="http://schemas.microsoft.com/office/drawing/2014/main" id="{1A9FCB74-A14A-4302-BDB9-EF20527BC3A2}"/>
              </a:ext>
            </a:extLst>
          </p:cNvPr>
          <p:cNvSpPr txBox="1">
            <a:spLocks noChangeArrowheads="1"/>
          </p:cNvSpPr>
          <p:nvPr/>
        </p:nvSpPr>
        <p:spPr bwMode="auto">
          <a:xfrm>
            <a:off x="7202488" y="3352800"/>
            <a:ext cx="15081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a:latin typeface="Times New Roman" panose="02020603050405020304" pitchFamily="18" charset="0"/>
              </a:rPr>
              <a:t>thousandths”</a:t>
            </a:r>
          </a:p>
        </p:txBody>
      </p:sp>
      <p:sp>
        <p:nvSpPr>
          <p:cNvPr id="10251" name="Text Box 11">
            <a:extLst>
              <a:ext uri="{FF2B5EF4-FFF2-40B4-BE49-F238E27FC236}">
                <a16:creationId xmlns:a16="http://schemas.microsoft.com/office/drawing/2014/main" id="{74E4E554-DF01-4446-BFC1-82659FAA567C}"/>
              </a:ext>
            </a:extLst>
          </p:cNvPr>
          <p:cNvSpPr txBox="1">
            <a:spLocks noChangeArrowheads="1"/>
          </p:cNvSpPr>
          <p:nvPr/>
        </p:nvSpPr>
        <p:spPr bwMode="auto">
          <a:xfrm>
            <a:off x="5791200" y="2514600"/>
            <a:ext cx="4937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a:latin typeface="Times New Roman" panose="02020603050405020304" pitchFamily="18" charset="0"/>
              </a:rPr>
              <a:t>i.e.</a:t>
            </a:r>
          </a:p>
        </p:txBody>
      </p:sp>
      <p:sp>
        <p:nvSpPr>
          <p:cNvPr id="10252" name="Text Box 12">
            <a:extLst>
              <a:ext uri="{FF2B5EF4-FFF2-40B4-BE49-F238E27FC236}">
                <a16:creationId xmlns:a16="http://schemas.microsoft.com/office/drawing/2014/main" id="{52DD639A-5887-4C39-A2CB-9F8EA26D18B9}"/>
              </a:ext>
            </a:extLst>
          </p:cNvPr>
          <p:cNvSpPr txBox="1">
            <a:spLocks noChangeArrowheads="1"/>
          </p:cNvSpPr>
          <p:nvPr/>
        </p:nvSpPr>
        <p:spPr bwMode="auto">
          <a:xfrm>
            <a:off x="898525" y="4151313"/>
            <a:ext cx="7559675"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a:latin typeface="Times New Roman" panose="02020603050405020304" pitchFamily="18" charset="0"/>
              </a:rPr>
              <a:t>This method works only for short decimals, and when there are many digits after the decimal point, such as 3</a:t>
            </a:r>
            <a:r>
              <a:rPr lang="en-US" altLang="en-US" sz="2000" b="1">
                <a:latin typeface="Times New Roman" panose="02020603050405020304" pitchFamily="18" charset="0"/>
              </a:rPr>
              <a:t>.</a:t>
            </a:r>
            <a:r>
              <a:rPr lang="en-US" altLang="en-US" sz="2000">
                <a:latin typeface="Times New Roman" panose="02020603050405020304" pitchFamily="18" charset="0"/>
              </a:rPr>
              <a:t>1415926, the scientists and engineers will call it</a:t>
            </a:r>
          </a:p>
        </p:txBody>
      </p:sp>
      <p:sp>
        <p:nvSpPr>
          <p:cNvPr id="10253" name="Text Box 13">
            <a:extLst>
              <a:ext uri="{FF2B5EF4-FFF2-40B4-BE49-F238E27FC236}">
                <a16:creationId xmlns:a16="http://schemas.microsoft.com/office/drawing/2014/main" id="{D51E04DD-6561-43F5-98E8-5697F9B47B98}"/>
              </a:ext>
            </a:extLst>
          </p:cNvPr>
          <p:cNvSpPr txBox="1">
            <a:spLocks noChangeArrowheads="1"/>
          </p:cNvSpPr>
          <p:nvPr/>
        </p:nvSpPr>
        <p:spPr bwMode="auto">
          <a:xfrm>
            <a:off x="2590800" y="5311775"/>
            <a:ext cx="47371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a:latin typeface="Times New Roman" panose="02020603050405020304" pitchFamily="18" charset="0"/>
              </a:rPr>
              <a:t>“Three </a:t>
            </a:r>
            <a:r>
              <a:rPr lang="en-US" altLang="en-US" sz="2000">
                <a:solidFill>
                  <a:srgbClr val="FF0000"/>
                </a:solidFill>
                <a:latin typeface="Times New Roman" panose="02020603050405020304" pitchFamily="18" charset="0"/>
              </a:rPr>
              <a:t>point </a:t>
            </a:r>
            <a:r>
              <a:rPr lang="en-US" altLang="en-US" sz="2000">
                <a:latin typeface="Times New Roman" panose="02020603050405020304" pitchFamily="18" charset="0"/>
              </a:rPr>
              <a:t>one four one five nine two six”</a:t>
            </a:r>
            <a:endParaRPr lang="en-US" altLang="en-US" sz="2000">
              <a:solidFill>
                <a:srgbClr val="FF0000"/>
              </a:solidFill>
              <a:latin typeface="Times New Roman" panose="02020603050405020304" pitchFamily="18" charset="0"/>
            </a:endParaRPr>
          </a:p>
        </p:txBody>
      </p:sp>
      <p:grpSp>
        <p:nvGrpSpPr>
          <p:cNvPr id="2" name="Group 15">
            <a:extLst>
              <a:ext uri="{FF2B5EF4-FFF2-40B4-BE49-F238E27FC236}">
                <a16:creationId xmlns:a16="http://schemas.microsoft.com/office/drawing/2014/main" id="{D1E23ED2-B59C-4818-AA34-AAB41B722537}"/>
              </a:ext>
            </a:extLst>
          </p:cNvPr>
          <p:cNvGrpSpPr>
            <a:grpSpLocks noChangeAspect="1"/>
          </p:cNvGrpSpPr>
          <p:nvPr/>
        </p:nvGrpSpPr>
        <p:grpSpPr bwMode="auto">
          <a:xfrm>
            <a:off x="4191000" y="2362200"/>
            <a:ext cx="1323975" cy="788988"/>
            <a:chOff x="2640" y="1488"/>
            <a:chExt cx="834" cy="497"/>
          </a:xfrm>
        </p:grpSpPr>
        <p:sp>
          <p:nvSpPr>
            <p:cNvPr id="12302" name="AutoShape 14">
              <a:extLst>
                <a:ext uri="{FF2B5EF4-FFF2-40B4-BE49-F238E27FC236}">
                  <a16:creationId xmlns:a16="http://schemas.microsoft.com/office/drawing/2014/main" id="{884A846D-BC3E-46CE-93BE-677113C5CF8E}"/>
                </a:ext>
              </a:extLst>
            </p:cNvPr>
            <p:cNvSpPr>
              <a:spLocks noChangeAspect="1" noChangeArrowheads="1" noTextEdit="1"/>
            </p:cNvSpPr>
            <p:nvPr/>
          </p:nvSpPr>
          <p:spPr bwMode="auto">
            <a:xfrm>
              <a:off x="2640" y="1488"/>
              <a:ext cx="834" cy="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303" name="Line 16">
              <a:extLst>
                <a:ext uri="{FF2B5EF4-FFF2-40B4-BE49-F238E27FC236}">
                  <a16:creationId xmlns:a16="http://schemas.microsoft.com/office/drawing/2014/main" id="{352C59C8-BCB8-48D9-AA95-2B0E970FF7EB}"/>
                </a:ext>
              </a:extLst>
            </p:cNvPr>
            <p:cNvSpPr>
              <a:spLocks noChangeShapeType="1"/>
            </p:cNvSpPr>
            <p:nvPr/>
          </p:nvSpPr>
          <p:spPr bwMode="auto">
            <a:xfrm>
              <a:off x="3060" y="1745"/>
              <a:ext cx="382"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04" name="Rectangle 17">
              <a:extLst>
                <a:ext uri="{FF2B5EF4-FFF2-40B4-BE49-F238E27FC236}">
                  <a16:creationId xmlns:a16="http://schemas.microsoft.com/office/drawing/2014/main" id="{EDE04817-E625-4FFE-8098-4AB22499E0F9}"/>
                </a:ext>
              </a:extLst>
            </p:cNvPr>
            <p:cNvSpPr>
              <a:spLocks noChangeArrowheads="1"/>
            </p:cNvSpPr>
            <p:nvPr/>
          </p:nvSpPr>
          <p:spPr bwMode="auto">
            <a:xfrm>
              <a:off x="3107" y="1500"/>
              <a:ext cx="366" cy="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a:solidFill>
                    <a:srgbClr val="000000"/>
                  </a:solidFill>
                  <a:latin typeface="Times New Roman" panose="02020603050405020304" pitchFamily="18" charset="0"/>
                </a:rPr>
                <a:t>657</a:t>
              </a:r>
              <a:endParaRPr lang="en-US" altLang="en-US" sz="2000">
                <a:latin typeface="Times New Roman" panose="02020603050405020304" pitchFamily="18" charset="0"/>
              </a:endParaRPr>
            </a:p>
          </p:txBody>
        </p:sp>
        <p:sp>
          <p:nvSpPr>
            <p:cNvPr id="12305" name="Rectangle 18">
              <a:extLst>
                <a:ext uri="{FF2B5EF4-FFF2-40B4-BE49-F238E27FC236}">
                  <a16:creationId xmlns:a16="http://schemas.microsoft.com/office/drawing/2014/main" id="{67EFBE1E-F6FC-414D-A52D-D906EE328E24}"/>
                </a:ext>
              </a:extLst>
            </p:cNvPr>
            <p:cNvSpPr>
              <a:spLocks noChangeArrowheads="1"/>
            </p:cNvSpPr>
            <p:nvPr/>
          </p:nvSpPr>
          <p:spPr bwMode="auto">
            <a:xfrm>
              <a:off x="2648" y="1622"/>
              <a:ext cx="462" cy="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a:solidFill>
                    <a:srgbClr val="000000"/>
                  </a:solidFill>
                  <a:latin typeface="Times New Roman" panose="02020603050405020304" pitchFamily="18" charset="0"/>
                </a:rPr>
                <a:t>1204</a:t>
              </a:r>
              <a:endParaRPr lang="en-US" altLang="en-US" sz="2000">
                <a:latin typeface="Times New Roman" panose="02020603050405020304" pitchFamily="18" charset="0"/>
              </a:endParaRPr>
            </a:p>
          </p:txBody>
        </p:sp>
        <p:sp>
          <p:nvSpPr>
            <p:cNvPr id="12306" name="Rectangle 19">
              <a:extLst>
                <a:ext uri="{FF2B5EF4-FFF2-40B4-BE49-F238E27FC236}">
                  <a16:creationId xmlns:a16="http://schemas.microsoft.com/office/drawing/2014/main" id="{A70A3B4F-4B6F-4EF1-AD37-08BC31138E5F}"/>
                </a:ext>
              </a:extLst>
            </p:cNvPr>
            <p:cNvSpPr>
              <a:spLocks noChangeArrowheads="1"/>
            </p:cNvSpPr>
            <p:nvPr/>
          </p:nvSpPr>
          <p:spPr bwMode="auto">
            <a:xfrm>
              <a:off x="3051" y="1772"/>
              <a:ext cx="462" cy="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a:solidFill>
                    <a:srgbClr val="000000"/>
                  </a:solidFill>
                  <a:latin typeface="Times New Roman" panose="02020603050405020304" pitchFamily="18" charset="0"/>
                </a:rPr>
                <a:t>1000</a:t>
              </a:r>
              <a:endParaRPr lang="en-US" altLang="en-US" sz="2000">
                <a:latin typeface="Times New Roman" panose="02020603050405020304" pitchFamily="18"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0243">
                                            <p:txEl>
                                              <p:pRg st="0" end="0"/>
                                            </p:txEl>
                                          </p:spTgt>
                                        </p:tgtEl>
                                        <p:attrNameLst>
                                          <p:attrName>style.visibility</p:attrName>
                                        </p:attrNameLst>
                                      </p:cBhvr>
                                      <p:to>
                                        <p:strVal val="visible"/>
                                      </p:to>
                                    </p:set>
                                    <p:animEffect transition="in" filter="wipe(up)">
                                      <p:cBhvr>
                                        <p:cTn id="7" dur="500"/>
                                        <p:tgtEl>
                                          <p:spTgt spid="1024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0243">
                                            <p:txEl>
                                              <p:pRg st="2" end="2"/>
                                            </p:txEl>
                                          </p:spTgt>
                                        </p:tgtEl>
                                        <p:attrNameLst>
                                          <p:attrName>style.visibility</p:attrName>
                                        </p:attrNameLst>
                                      </p:cBhvr>
                                      <p:to>
                                        <p:strVal val="visible"/>
                                      </p:to>
                                    </p:set>
                                    <p:animEffect transition="in" filter="wipe(up)">
                                      <p:cBhvr>
                                        <p:cTn id="12" dur="500"/>
                                        <p:tgtEl>
                                          <p:spTgt spid="10243">
                                            <p:txEl>
                                              <p:pRg st="2" end="2"/>
                                            </p:txEl>
                                          </p:spTgt>
                                        </p:tgtEl>
                                      </p:cBhvr>
                                    </p:animEffect>
                                  </p:childTnLst>
                                </p:cTn>
                              </p:par>
                            </p:childTnLst>
                          </p:cTn>
                        </p:par>
                        <p:par>
                          <p:cTn id="13" fill="hold" nodeType="afterGroup">
                            <p:stCondLst>
                              <p:cond delay="500"/>
                            </p:stCondLst>
                            <p:childTnLst>
                              <p:par>
                                <p:cTn id="14" presetID="22" presetClass="entr" presetSubtype="8"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left)">
                                      <p:cBhvr>
                                        <p:cTn id="16" dur="500"/>
                                        <p:tgtEl>
                                          <p:spTgt spid="2"/>
                                        </p:tgtEl>
                                      </p:cBhvr>
                                    </p:animEffect>
                                  </p:childTnLst>
                                </p:cTn>
                              </p:par>
                            </p:childTnLst>
                          </p:cTn>
                        </p:par>
                        <p:par>
                          <p:cTn id="17" fill="hold" nodeType="afterGroup">
                            <p:stCondLst>
                              <p:cond delay="1000"/>
                            </p:stCondLst>
                            <p:childTnLst>
                              <p:par>
                                <p:cTn id="18" presetID="22" presetClass="entr" presetSubtype="8" fill="hold" grpId="0" nodeType="afterEffect">
                                  <p:stCondLst>
                                    <p:cond delay="0"/>
                                  </p:stCondLst>
                                  <p:childTnLst>
                                    <p:set>
                                      <p:cBhvr>
                                        <p:cTn id="19" dur="1" fill="hold">
                                          <p:stCondLst>
                                            <p:cond delay="0"/>
                                          </p:stCondLst>
                                        </p:cTn>
                                        <p:tgtEl>
                                          <p:spTgt spid="10251"/>
                                        </p:tgtEl>
                                        <p:attrNameLst>
                                          <p:attrName>style.visibility</p:attrName>
                                        </p:attrNameLst>
                                      </p:cBhvr>
                                      <p:to>
                                        <p:strVal val="visible"/>
                                      </p:to>
                                    </p:set>
                                    <p:animEffect transition="in" filter="wipe(left)">
                                      <p:cBhvr>
                                        <p:cTn id="20" dur="500"/>
                                        <p:tgtEl>
                                          <p:spTgt spid="10251"/>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0244"/>
                                        </p:tgtEl>
                                        <p:attrNameLst>
                                          <p:attrName>style.visibility</p:attrName>
                                        </p:attrNameLst>
                                      </p:cBhvr>
                                      <p:to>
                                        <p:strVal val="visible"/>
                                      </p:to>
                                    </p:set>
                                    <p:animEffect transition="in" filter="wipe(left)">
                                      <p:cBhvr>
                                        <p:cTn id="25" dur="500"/>
                                        <p:tgtEl>
                                          <p:spTgt spid="10244"/>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0245"/>
                                        </p:tgtEl>
                                        <p:attrNameLst>
                                          <p:attrName>style.visibility</p:attrName>
                                        </p:attrNameLst>
                                      </p:cBhvr>
                                      <p:to>
                                        <p:strVal val="visible"/>
                                      </p:to>
                                    </p:set>
                                    <p:animEffect transition="in" filter="wipe(left)">
                                      <p:cBhvr>
                                        <p:cTn id="30" dur="500"/>
                                        <p:tgtEl>
                                          <p:spTgt spid="10245"/>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10246"/>
                                        </p:tgtEl>
                                        <p:attrNameLst>
                                          <p:attrName>style.visibility</p:attrName>
                                        </p:attrNameLst>
                                      </p:cBhvr>
                                      <p:to>
                                        <p:strVal val="visible"/>
                                      </p:to>
                                    </p:set>
                                    <p:animEffect transition="in" filter="wipe(left)">
                                      <p:cBhvr>
                                        <p:cTn id="35" dur="500"/>
                                        <p:tgtEl>
                                          <p:spTgt spid="10246"/>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10247"/>
                                        </p:tgtEl>
                                        <p:attrNameLst>
                                          <p:attrName>style.visibility</p:attrName>
                                        </p:attrNameLst>
                                      </p:cBhvr>
                                      <p:to>
                                        <p:strVal val="visible"/>
                                      </p:to>
                                    </p:set>
                                    <p:animEffect transition="in" filter="wipe(left)">
                                      <p:cBhvr>
                                        <p:cTn id="40" dur="500"/>
                                        <p:tgtEl>
                                          <p:spTgt spid="10247"/>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10248"/>
                                        </p:tgtEl>
                                        <p:attrNameLst>
                                          <p:attrName>style.visibility</p:attrName>
                                        </p:attrNameLst>
                                      </p:cBhvr>
                                      <p:to>
                                        <p:strVal val="visible"/>
                                      </p:to>
                                    </p:set>
                                    <p:animEffect transition="in" filter="wipe(left)">
                                      <p:cBhvr>
                                        <p:cTn id="45" dur="500"/>
                                        <p:tgtEl>
                                          <p:spTgt spid="10248"/>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10249"/>
                                        </p:tgtEl>
                                        <p:attrNameLst>
                                          <p:attrName>style.visibility</p:attrName>
                                        </p:attrNameLst>
                                      </p:cBhvr>
                                      <p:to>
                                        <p:strVal val="visible"/>
                                      </p:to>
                                    </p:set>
                                    <p:animEffect transition="in" filter="wipe(left)">
                                      <p:cBhvr>
                                        <p:cTn id="50" dur="500"/>
                                        <p:tgtEl>
                                          <p:spTgt spid="10249"/>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22" presetClass="entr" presetSubtype="1" fill="hold" grpId="0" nodeType="clickEffect">
                                  <p:stCondLst>
                                    <p:cond delay="0"/>
                                  </p:stCondLst>
                                  <p:childTnLst>
                                    <p:set>
                                      <p:cBhvr>
                                        <p:cTn id="54" dur="1" fill="hold">
                                          <p:stCondLst>
                                            <p:cond delay="0"/>
                                          </p:stCondLst>
                                        </p:cTn>
                                        <p:tgtEl>
                                          <p:spTgt spid="10252"/>
                                        </p:tgtEl>
                                        <p:attrNameLst>
                                          <p:attrName>style.visibility</p:attrName>
                                        </p:attrNameLst>
                                      </p:cBhvr>
                                      <p:to>
                                        <p:strVal val="visible"/>
                                      </p:to>
                                    </p:set>
                                    <p:animEffect transition="in" filter="wipe(up)">
                                      <p:cBhvr>
                                        <p:cTn id="55" dur="500"/>
                                        <p:tgtEl>
                                          <p:spTgt spid="10252"/>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1" presetClass="entr" presetSubtype="0" fill="hold" grpId="0" nodeType="clickEffect">
                                  <p:stCondLst>
                                    <p:cond delay="0"/>
                                  </p:stCondLst>
                                  <p:iterate type="wd">
                                    <p:tmAbs val="500"/>
                                  </p:iterate>
                                  <p:childTnLst>
                                    <p:set>
                                      <p:cBhvr>
                                        <p:cTn id="59" dur="1" fill="hold">
                                          <p:stCondLst>
                                            <p:cond delay="0"/>
                                          </p:stCondLst>
                                        </p:cTn>
                                        <p:tgtEl>
                                          <p:spTgt spid="102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3" grpId="0" build="p"/>
      <p:bldP spid="10244" grpId="0"/>
      <p:bldP spid="10245" grpId="0"/>
      <p:bldP spid="10246" grpId="0"/>
      <p:bldP spid="10247" grpId="0"/>
      <p:bldP spid="10248" grpId="0"/>
      <p:bldP spid="10249" grpId="0"/>
      <p:bldP spid="10251" grpId="0"/>
      <p:bldP spid="10252" grpId="0"/>
      <p:bldP spid="1025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2">
            <a:extLst>
              <a:ext uri="{FF2B5EF4-FFF2-40B4-BE49-F238E27FC236}">
                <a16:creationId xmlns:a16="http://schemas.microsoft.com/office/drawing/2014/main" id="{E88908BF-15B9-4633-90E7-3540CD5EF9D6}"/>
              </a:ext>
            </a:extLst>
          </p:cNvPr>
          <p:cNvSpPr txBox="1">
            <a:spLocks noChangeArrowheads="1"/>
          </p:cNvSpPr>
          <p:nvPr/>
        </p:nvSpPr>
        <p:spPr bwMode="auto">
          <a:xfrm>
            <a:off x="2422525" y="498475"/>
            <a:ext cx="32131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a:latin typeface="Times New Roman" panose="02020603050405020304" pitchFamily="18" charset="0"/>
              </a:rPr>
              <a:t>How is a decimal read?</a:t>
            </a:r>
          </a:p>
        </p:txBody>
      </p:sp>
      <p:sp>
        <p:nvSpPr>
          <p:cNvPr id="11267" name="Text Box 3">
            <a:extLst>
              <a:ext uri="{FF2B5EF4-FFF2-40B4-BE49-F238E27FC236}">
                <a16:creationId xmlns:a16="http://schemas.microsoft.com/office/drawing/2014/main" id="{6C0BF726-BC47-4233-86F3-791DD932E220}"/>
              </a:ext>
            </a:extLst>
          </p:cNvPr>
          <p:cNvSpPr txBox="1">
            <a:spLocks noChangeArrowheads="1"/>
          </p:cNvSpPr>
          <p:nvPr/>
        </p:nvSpPr>
        <p:spPr bwMode="auto">
          <a:xfrm>
            <a:off x="746125" y="1255713"/>
            <a:ext cx="7712075"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a:latin typeface="Times New Roman" panose="02020603050405020304" pitchFamily="18" charset="0"/>
              </a:rPr>
              <a:t>A problem for discussion</a:t>
            </a:r>
          </a:p>
          <a:p>
            <a:pPr eaLnBrk="1" hangingPunct="1">
              <a:spcBef>
                <a:spcPct val="0"/>
              </a:spcBef>
              <a:buFontTx/>
              <a:buNone/>
            </a:pPr>
            <a:r>
              <a:rPr lang="en-US" altLang="en-US" sz="800">
                <a:latin typeface="Times New Roman" panose="02020603050405020304" pitchFamily="18" charset="0"/>
              </a:rPr>
              <a:t>     </a:t>
            </a:r>
          </a:p>
          <a:p>
            <a:pPr eaLnBrk="1" hangingPunct="1">
              <a:spcBef>
                <a:spcPct val="0"/>
              </a:spcBef>
              <a:buFontTx/>
              <a:buNone/>
            </a:pPr>
            <a:r>
              <a:rPr lang="en-US" altLang="en-US" sz="2000">
                <a:latin typeface="Times New Roman" panose="02020603050405020304" pitchFamily="18" charset="0"/>
              </a:rPr>
              <a:t>Is there any chance of confusion when a student reads the decimal 1204</a:t>
            </a:r>
            <a:r>
              <a:rPr lang="en-US" altLang="en-US" sz="2000" b="1">
                <a:latin typeface="Times New Roman" panose="02020603050405020304" pitchFamily="18" charset="0"/>
              </a:rPr>
              <a:t>.</a:t>
            </a:r>
            <a:r>
              <a:rPr lang="en-US" altLang="en-US" sz="2000">
                <a:latin typeface="Times New Roman" panose="02020603050405020304" pitchFamily="18" charset="0"/>
              </a:rPr>
              <a:t>38 as </a:t>
            </a:r>
          </a:p>
          <a:p>
            <a:pPr eaLnBrk="1" hangingPunct="1">
              <a:spcBef>
                <a:spcPct val="0"/>
              </a:spcBef>
              <a:buFontTx/>
              <a:buNone/>
            </a:pPr>
            <a:r>
              <a:rPr lang="en-US" altLang="en-US" sz="800">
                <a:latin typeface="Times New Roman" panose="02020603050405020304" pitchFamily="18" charset="0"/>
              </a:rPr>
              <a:t>     </a:t>
            </a:r>
          </a:p>
          <a:p>
            <a:pPr eaLnBrk="1" hangingPunct="1">
              <a:spcBef>
                <a:spcPct val="0"/>
              </a:spcBef>
              <a:buFontTx/>
              <a:buNone/>
            </a:pPr>
            <a:r>
              <a:rPr lang="en-US" altLang="en-US" sz="2000">
                <a:latin typeface="Times New Roman" panose="02020603050405020304" pitchFamily="18" charset="0"/>
              </a:rPr>
              <a:t>“One thousand </a:t>
            </a:r>
            <a:r>
              <a:rPr lang="en-US" altLang="en-US" sz="2000">
                <a:solidFill>
                  <a:srgbClr val="FF0000"/>
                </a:solidFill>
                <a:latin typeface="Times New Roman" panose="02020603050405020304" pitchFamily="18" charset="0"/>
              </a:rPr>
              <a:t>and</a:t>
            </a:r>
            <a:r>
              <a:rPr lang="en-US" altLang="en-US" sz="2000">
                <a:latin typeface="Times New Roman" panose="02020603050405020304" pitchFamily="18" charset="0"/>
              </a:rPr>
              <a:t> two hundred </a:t>
            </a:r>
            <a:r>
              <a:rPr lang="en-US" altLang="en-US" sz="2000">
                <a:solidFill>
                  <a:srgbClr val="FF0000"/>
                </a:solidFill>
                <a:latin typeface="Times New Roman" panose="02020603050405020304" pitchFamily="18" charset="0"/>
              </a:rPr>
              <a:t>and</a:t>
            </a:r>
            <a:r>
              <a:rPr lang="en-US" altLang="en-US" sz="2000">
                <a:latin typeface="Times New Roman" panose="02020603050405020304" pitchFamily="18" charset="0"/>
              </a:rPr>
              <a:t> four </a:t>
            </a:r>
            <a:r>
              <a:rPr lang="en-US" altLang="en-US" sz="2000">
                <a:solidFill>
                  <a:srgbClr val="FF0000"/>
                </a:solidFill>
                <a:latin typeface="Times New Roman" panose="02020603050405020304" pitchFamily="18" charset="0"/>
              </a:rPr>
              <a:t>and</a:t>
            </a:r>
            <a:r>
              <a:rPr lang="en-US" altLang="en-US" sz="2000">
                <a:latin typeface="Times New Roman" panose="02020603050405020304" pitchFamily="18" charset="0"/>
              </a:rPr>
              <a:t> thirty eight hundredths” ?</a:t>
            </a:r>
          </a:p>
        </p:txBody>
      </p:sp>
      <p:sp>
        <p:nvSpPr>
          <p:cNvPr id="11268" name="Text Box 4">
            <a:extLst>
              <a:ext uri="{FF2B5EF4-FFF2-40B4-BE49-F238E27FC236}">
                <a16:creationId xmlns:a16="http://schemas.microsoft.com/office/drawing/2014/main" id="{E2245D03-4967-49FE-8FFA-7EC286731012}"/>
              </a:ext>
            </a:extLst>
          </p:cNvPr>
          <p:cNvSpPr txBox="1">
            <a:spLocks noChangeArrowheads="1"/>
          </p:cNvSpPr>
          <p:nvPr/>
        </p:nvSpPr>
        <p:spPr bwMode="auto">
          <a:xfrm>
            <a:off x="822325" y="3084513"/>
            <a:ext cx="7559675" cy="1493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a:latin typeface="Times New Roman" panose="02020603050405020304" pitchFamily="18" charset="0"/>
              </a:rPr>
              <a:t>Response</a:t>
            </a:r>
          </a:p>
          <a:p>
            <a:pPr eaLnBrk="1" hangingPunct="1">
              <a:spcBef>
                <a:spcPct val="0"/>
              </a:spcBef>
              <a:buFontTx/>
              <a:buNone/>
            </a:pPr>
            <a:r>
              <a:rPr lang="en-US" altLang="en-US" sz="2000">
                <a:latin typeface="Times New Roman" panose="02020603050405020304" pitchFamily="18" charset="0"/>
              </a:rPr>
              <a:t>In daily uses, it seldomly causes a problem, but it doesn’t mean that confusion will never happen either. For instance, consider the number</a:t>
            </a:r>
          </a:p>
          <a:p>
            <a:pPr eaLnBrk="1" hangingPunct="1">
              <a:spcBef>
                <a:spcPct val="0"/>
              </a:spcBef>
              <a:buFontTx/>
              <a:buNone/>
            </a:pPr>
            <a:r>
              <a:rPr lang="en-US" altLang="en-US" sz="800">
                <a:latin typeface="Times New Roman" panose="02020603050405020304" pitchFamily="18" charset="0"/>
              </a:rPr>
              <a:t>    </a:t>
            </a:r>
          </a:p>
          <a:p>
            <a:pPr eaLnBrk="1" hangingPunct="1">
              <a:spcBef>
                <a:spcPct val="0"/>
              </a:spcBef>
              <a:buFontTx/>
              <a:buNone/>
            </a:pPr>
            <a:r>
              <a:rPr lang="en-US" altLang="en-US" sz="1800"/>
              <a:t>                        </a:t>
            </a:r>
            <a:r>
              <a:rPr lang="en-US" altLang="en-US" sz="2400">
                <a:latin typeface="Times New Roman" panose="02020603050405020304" pitchFamily="18" charset="0"/>
              </a:rPr>
              <a:t>36,800</a:t>
            </a:r>
            <a:r>
              <a:rPr lang="en-US" altLang="en-US" sz="2400" b="1">
                <a:latin typeface="Times New Roman" panose="02020603050405020304" pitchFamily="18" charset="0"/>
              </a:rPr>
              <a:t>.</a:t>
            </a:r>
            <a:r>
              <a:rPr lang="en-US" altLang="en-US" sz="2400">
                <a:latin typeface="Times New Roman" panose="02020603050405020304" pitchFamily="18" charset="0"/>
              </a:rPr>
              <a:t>041</a:t>
            </a:r>
          </a:p>
        </p:txBody>
      </p:sp>
      <p:sp>
        <p:nvSpPr>
          <p:cNvPr id="11269" name="Text Box 5">
            <a:extLst>
              <a:ext uri="{FF2B5EF4-FFF2-40B4-BE49-F238E27FC236}">
                <a16:creationId xmlns:a16="http://schemas.microsoft.com/office/drawing/2014/main" id="{7E389D9A-4729-4ED9-9F23-FBE5CD5F7765}"/>
              </a:ext>
            </a:extLst>
          </p:cNvPr>
          <p:cNvSpPr txBox="1">
            <a:spLocks noChangeArrowheads="1"/>
          </p:cNvSpPr>
          <p:nvPr/>
        </p:nvSpPr>
        <p:spPr bwMode="auto">
          <a:xfrm>
            <a:off x="822325" y="4586288"/>
            <a:ext cx="7316788" cy="125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a:latin typeface="Times New Roman" panose="02020603050405020304" pitchFamily="18" charset="0"/>
              </a:rPr>
              <a:t>If you read this as </a:t>
            </a:r>
            <a:br>
              <a:rPr lang="en-US" altLang="en-US" sz="2000">
                <a:latin typeface="Times New Roman" panose="02020603050405020304" pitchFamily="18" charset="0"/>
              </a:rPr>
            </a:br>
            <a:r>
              <a:rPr lang="en-US" altLang="en-US" sz="800">
                <a:latin typeface="Times New Roman" panose="02020603050405020304" pitchFamily="18" charset="0"/>
              </a:rPr>
              <a:t> </a:t>
            </a:r>
          </a:p>
          <a:p>
            <a:pPr eaLnBrk="1" hangingPunct="1">
              <a:spcBef>
                <a:spcPct val="0"/>
              </a:spcBef>
              <a:buFontTx/>
              <a:buNone/>
            </a:pPr>
            <a:r>
              <a:rPr lang="en-US" altLang="en-US" sz="1800">
                <a:latin typeface="Times New Roman" panose="02020603050405020304" pitchFamily="18" charset="0"/>
              </a:rPr>
              <a:t>     </a:t>
            </a:r>
            <a:r>
              <a:rPr lang="en-US" altLang="en-US" sz="2000">
                <a:latin typeface="Times New Roman" panose="02020603050405020304" pitchFamily="18" charset="0"/>
              </a:rPr>
              <a:t>“Thirty six thousand </a:t>
            </a:r>
            <a:r>
              <a:rPr lang="en-US" altLang="en-US" sz="2000">
                <a:solidFill>
                  <a:srgbClr val="FF0000"/>
                </a:solidFill>
                <a:latin typeface="Times New Roman" panose="02020603050405020304" pitchFamily="18" charset="0"/>
              </a:rPr>
              <a:t>and</a:t>
            </a:r>
            <a:r>
              <a:rPr lang="en-US" altLang="en-US" sz="2000">
                <a:latin typeface="Times New Roman" panose="02020603050405020304" pitchFamily="18" charset="0"/>
              </a:rPr>
              <a:t> eight hundred </a:t>
            </a:r>
            <a:r>
              <a:rPr lang="en-US" altLang="en-US" sz="2000">
                <a:solidFill>
                  <a:srgbClr val="FF0000"/>
                </a:solidFill>
                <a:latin typeface="Times New Roman" panose="02020603050405020304" pitchFamily="18" charset="0"/>
              </a:rPr>
              <a:t>and</a:t>
            </a:r>
            <a:r>
              <a:rPr lang="en-US" altLang="en-US" sz="2000">
                <a:latin typeface="Times New Roman" panose="02020603050405020304" pitchFamily="18" charset="0"/>
              </a:rPr>
              <a:t> forty one thousandths”,</a:t>
            </a:r>
          </a:p>
          <a:p>
            <a:pPr eaLnBrk="1" hangingPunct="1">
              <a:spcBef>
                <a:spcPct val="0"/>
              </a:spcBef>
              <a:buFontTx/>
              <a:buNone/>
            </a:pPr>
            <a:r>
              <a:rPr lang="en-US" altLang="en-US" sz="800">
                <a:latin typeface="Times New Roman" panose="02020603050405020304" pitchFamily="18" charset="0"/>
              </a:rPr>
              <a:t> </a:t>
            </a:r>
          </a:p>
          <a:p>
            <a:pPr eaLnBrk="1" hangingPunct="1">
              <a:spcBef>
                <a:spcPct val="0"/>
              </a:spcBef>
              <a:buFontTx/>
              <a:buNone/>
            </a:pPr>
            <a:r>
              <a:rPr lang="en-US" altLang="en-US" sz="2000">
                <a:latin typeface="Times New Roman" panose="02020603050405020304" pitchFamily="18" charset="0"/>
              </a:rPr>
              <a:t>then the person who heard this may interpret it as “</a:t>
            </a:r>
            <a:r>
              <a:rPr lang="en-US" altLang="en-US" sz="2000">
                <a:solidFill>
                  <a:srgbClr val="0000FF"/>
                </a:solidFill>
                <a:latin typeface="Times New Roman" panose="02020603050405020304" pitchFamily="18" charset="0"/>
              </a:rPr>
              <a:t>36,000</a:t>
            </a:r>
            <a:r>
              <a:rPr lang="en-US" altLang="en-US" sz="2000" b="1">
                <a:solidFill>
                  <a:srgbClr val="0000FF"/>
                </a:solidFill>
                <a:latin typeface="Times New Roman" panose="02020603050405020304" pitchFamily="18" charset="0"/>
              </a:rPr>
              <a:t>.</a:t>
            </a:r>
            <a:r>
              <a:rPr lang="en-US" altLang="en-US" sz="2000">
                <a:solidFill>
                  <a:srgbClr val="0000FF"/>
                </a:solidFill>
                <a:latin typeface="Times New Roman" panose="02020603050405020304" pitchFamily="18" charset="0"/>
              </a:rPr>
              <a:t>841</a:t>
            </a:r>
            <a:r>
              <a:rPr lang="en-US" altLang="en-US" sz="2000">
                <a:latin typeface="Times New Roman" panose="020206030504050203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animEffect transition="in" filter="wipe(up)">
                                      <p:cBhvr>
                                        <p:cTn id="7" dur="500"/>
                                        <p:tgtEl>
                                          <p:spTgt spid="1126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1267">
                                            <p:txEl>
                                              <p:pRg st="1" end="1"/>
                                            </p:txEl>
                                          </p:spTgt>
                                        </p:tgtEl>
                                        <p:attrNameLst>
                                          <p:attrName>style.visibility</p:attrName>
                                        </p:attrNameLst>
                                      </p:cBhvr>
                                      <p:to>
                                        <p:strVal val="visible"/>
                                      </p:to>
                                    </p:set>
                                    <p:animEffect transition="in" filter="wipe(up)">
                                      <p:cBhvr>
                                        <p:cTn id="12" dur="500"/>
                                        <p:tgtEl>
                                          <p:spTgt spid="1126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1267">
                                            <p:txEl>
                                              <p:pRg st="2" end="2"/>
                                            </p:txEl>
                                          </p:spTgt>
                                        </p:tgtEl>
                                        <p:attrNameLst>
                                          <p:attrName>style.visibility</p:attrName>
                                        </p:attrNameLst>
                                      </p:cBhvr>
                                      <p:to>
                                        <p:strVal val="visible"/>
                                      </p:to>
                                    </p:set>
                                    <p:animEffect transition="in" filter="wipe(up)">
                                      <p:cBhvr>
                                        <p:cTn id="17" dur="500"/>
                                        <p:tgtEl>
                                          <p:spTgt spid="11267">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11267">
                                            <p:txEl>
                                              <p:pRg st="3" end="3"/>
                                            </p:txEl>
                                          </p:spTgt>
                                        </p:tgtEl>
                                        <p:attrNameLst>
                                          <p:attrName>style.visibility</p:attrName>
                                        </p:attrNameLst>
                                      </p:cBhvr>
                                      <p:to>
                                        <p:strVal val="visible"/>
                                      </p:to>
                                    </p:set>
                                    <p:animEffect transition="in" filter="wipe(up)">
                                      <p:cBhvr>
                                        <p:cTn id="22" dur="500"/>
                                        <p:tgtEl>
                                          <p:spTgt spid="11267">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11267">
                                            <p:txEl>
                                              <p:pRg st="4" end="4"/>
                                            </p:txEl>
                                          </p:spTgt>
                                        </p:tgtEl>
                                        <p:attrNameLst>
                                          <p:attrName>style.visibility</p:attrName>
                                        </p:attrNameLst>
                                      </p:cBhvr>
                                      <p:to>
                                        <p:strVal val="visible"/>
                                      </p:to>
                                    </p:set>
                                    <p:animEffect transition="in" filter="wipe(up)">
                                      <p:cBhvr>
                                        <p:cTn id="27" dur="500"/>
                                        <p:tgtEl>
                                          <p:spTgt spid="11267">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11268">
                                            <p:txEl>
                                              <p:pRg st="0" end="0"/>
                                            </p:txEl>
                                          </p:spTgt>
                                        </p:tgtEl>
                                        <p:attrNameLst>
                                          <p:attrName>style.visibility</p:attrName>
                                        </p:attrNameLst>
                                      </p:cBhvr>
                                      <p:to>
                                        <p:strVal val="visible"/>
                                      </p:to>
                                    </p:set>
                                    <p:animEffect transition="in" filter="wipe(up)">
                                      <p:cBhvr>
                                        <p:cTn id="32" dur="500"/>
                                        <p:tgtEl>
                                          <p:spTgt spid="11268">
                                            <p:txEl>
                                              <p:pRg st="0" end="0"/>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11268">
                                            <p:txEl>
                                              <p:pRg st="1" end="1"/>
                                            </p:txEl>
                                          </p:spTgt>
                                        </p:tgtEl>
                                        <p:attrNameLst>
                                          <p:attrName>style.visibility</p:attrName>
                                        </p:attrNameLst>
                                      </p:cBhvr>
                                      <p:to>
                                        <p:strVal val="visible"/>
                                      </p:to>
                                    </p:set>
                                    <p:animEffect transition="in" filter="wipe(up)">
                                      <p:cBhvr>
                                        <p:cTn id="37" dur="500"/>
                                        <p:tgtEl>
                                          <p:spTgt spid="11268">
                                            <p:txEl>
                                              <p:pRg st="1" end="1"/>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1" fill="hold" grpId="0" nodeType="clickEffect">
                                  <p:stCondLst>
                                    <p:cond delay="0"/>
                                  </p:stCondLst>
                                  <p:childTnLst>
                                    <p:set>
                                      <p:cBhvr>
                                        <p:cTn id="41" dur="1" fill="hold">
                                          <p:stCondLst>
                                            <p:cond delay="0"/>
                                          </p:stCondLst>
                                        </p:cTn>
                                        <p:tgtEl>
                                          <p:spTgt spid="11268">
                                            <p:txEl>
                                              <p:pRg st="2" end="2"/>
                                            </p:txEl>
                                          </p:spTgt>
                                        </p:tgtEl>
                                        <p:attrNameLst>
                                          <p:attrName>style.visibility</p:attrName>
                                        </p:attrNameLst>
                                      </p:cBhvr>
                                      <p:to>
                                        <p:strVal val="visible"/>
                                      </p:to>
                                    </p:set>
                                    <p:animEffect transition="in" filter="wipe(up)">
                                      <p:cBhvr>
                                        <p:cTn id="42" dur="500"/>
                                        <p:tgtEl>
                                          <p:spTgt spid="11268">
                                            <p:txEl>
                                              <p:pRg st="2" end="2"/>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11268">
                                            <p:txEl>
                                              <p:pRg st="3" end="3"/>
                                            </p:txEl>
                                          </p:spTgt>
                                        </p:tgtEl>
                                        <p:attrNameLst>
                                          <p:attrName>style.visibility</p:attrName>
                                        </p:attrNameLst>
                                      </p:cBhvr>
                                      <p:to>
                                        <p:strVal val="visible"/>
                                      </p:to>
                                    </p:set>
                                    <p:animEffect transition="in" filter="wipe(up)">
                                      <p:cBhvr>
                                        <p:cTn id="47" dur="500"/>
                                        <p:tgtEl>
                                          <p:spTgt spid="11268">
                                            <p:txEl>
                                              <p:pRg st="3" end="3"/>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2" presetClass="entr" presetSubtype="1" fill="hold" grpId="0" nodeType="clickEffect">
                                  <p:stCondLst>
                                    <p:cond delay="0"/>
                                  </p:stCondLst>
                                  <p:childTnLst>
                                    <p:set>
                                      <p:cBhvr>
                                        <p:cTn id="51" dur="1" fill="hold">
                                          <p:stCondLst>
                                            <p:cond delay="0"/>
                                          </p:stCondLst>
                                        </p:cTn>
                                        <p:tgtEl>
                                          <p:spTgt spid="11269">
                                            <p:txEl>
                                              <p:pRg st="0" end="0"/>
                                            </p:txEl>
                                          </p:spTgt>
                                        </p:tgtEl>
                                        <p:attrNameLst>
                                          <p:attrName>style.visibility</p:attrName>
                                        </p:attrNameLst>
                                      </p:cBhvr>
                                      <p:to>
                                        <p:strVal val="visible"/>
                                      </p:to>
                                    </p:set>
                                    <p:animEffect transition="in" filter="wipe(up)">
                                      <p:cBhvr>
                                        <p:cTn id="52" dur="500"/>
                                        <p:tgtEl>
                                          <p:spTgt spid="11269">
                                            <p:txEl>
                                              <p:pRg st="0" end="0"/>
                                            </p:txEl>
                                          </p:spTgt>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22" presetClass="entr" presetSubtype="1" fill="hold" grpId="0" nodeType="clickEffect">
                                  <p:stCondLst>
                                    <p:cond delay="0"/>
                                  </p:stCondLst>
                                  <p:childTnLst>
                                    <p:set>
                                      <p:cBhvr>
                                        <p:cTn id="56" dur="1" fill="hold">
                                          <p:stCondLst>
                                            <p:cond delay="0"/>
                                          </p:stCondLst>
                                        </p:cTn>
                                        <p:tgtEl>
                                          <p:spTgt spid="11269">
                                            <p:txEl>
                                              <p:pRg st="1" end="1"/>
                                            </p:txEl>
                                          </p:spTgt>
                                        </p:tgtEl>
                                        <p:attrNameLst>
                                          <p:attrName>style.visibility</p:attrName>
                                        </p:attrNameLst>
                                      </p:cBhvr>
                                      <p:to>
                                        <p:strVal val="visible"/>
                                      </p:to>
                                    </p:set>
                                    <p:animEffect transition="in" filter="wipe(up)">
                                      <p:cBhvr>
                                        <p:cTn id="57" dur="500"/>
                                        <p:tgtEl>
                                          <p:spTgt spid="11269">
                                            <p:txEl>
                                              <p:pRg st="1" end="1"/>
                                            </p:txEl>
                                          </p:spTgt>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22" presetClass="entr" presetSubtype="1" fill="hold" grpId="0" nodeType="clickEffect">
                                  <p:stCondLst>
                                    <p:cond delay="0"/>
                                  </p:stCondLst>
                                  <p:childTnLst>
                                    <p:set>
                                      <p:cBhvr>
                                        <p:cTn id="61" dur="1" fill="hold">
                                          <p:stCondLst>
                                            <p:cond delay="0"/>
                                          </p:stCondLst>
                                        </p:cTn>
                                        <p:tgtEl>
                                          <p:spTgt spid="11269">
                                            <p:txEl>
                                              <p:pRg st="2" end="2"/>
                                            </p:txEl>
                                          </p:spTgt>
                                        </p:tgtEl>
                                        <p:attrNameLst>
                                          <p:attrName>style.visibility</p:attrName>
                                        </p:attrNameLst>
                                      </p:cBhvr>
                                      <p:to>
                                        <p:strVal val="visible"/>
                                      </p:to>
                                    </p:set>
                                    <p:animEffect transition="in" filter="wipe(up)">
                                      <p:cBhvr>
                                        <p:cTn id="62" dur="500"/>
                                        <p:tgtEl>
                                          <p:spTgt spid="11269">
                                            <p:txEl>
                                              <p:pRg st="2" end="2"/>
                                            </p:txEl>
                                          </p:spTgt>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22" presetClass="entr" presetSubtype="1" fill="hold" grpId="0" nodeType="clickEffect">
                                  <p:stCondLst>
                                    <p:cond delay="0"/>
                                  </p:stCondLst>
                                  <p:childTnLst>
                                    <p:set>
                                      <p:cBhvr>
                                        <p:cTn id="66" dur="1" fill="hold">
                                          <p:stCondLst>
                                            <p:cond delay="0"/>
                                          </p:stCondLst>
                                        </p:cTn>
                                        <p:tgtEl>
                                          <p:spTgt spid="11269">
                                            <p:txEl>
                                              <p:pRg st="3" end="3"/>
                                            </p:txEl>
                                          </p:spTgt>
                                        </p:tgtEl>
                                        <p:attrNameLst>
                                          <p:attrName>style.visibility</p:attrName>
                                        </p:attrNameLst>
                                      </p:cBhvr>
                                      <p:to>
                                        <p:strVal val="visible"/>
                                      </p:to>
                                    </p:set>
                                    <p:animEffect transition="in" filter="wipe(up)">
                                      <p:cBhvr>
                                        <p:cTn id="67" dur="500"/>
                                        <p:tgtEl>
                                          <p:spTgt spid="1126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7" grpId="0" build="p"/>
      <p:bldP spid="11268" grpId="0" build="p"/>
      <p:bldP spid="11269"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19" descr="http://hdwallpaperssource.com/wp-content/uploads/2015/03/awesome-background.jpg">
            <a:extLst>
              <a:ext uri="{FF2B5EF4-FFF2-40B4-BE49-F238E27FC236}">
                <a16:creationId xmlns:a16="http://schemas.microsoft.com/office/drawing/2014/main" id="{7C970F61-EF4B-421D-8A45-EFA3135C94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8" y="-1270000"/>
            <a:ext cx="9282113" cy="841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8" name="Text Box 4">
            <a:extLst>
              <a:ext uri="{FF2B5EF4-FFF2-40B4-BE49-F238E27FC236}">
                <a16:creationId xmlns:a16="http://schemas.microsoft.com/office/drawing/2014/main" id="{2805DDB3-C4B3-4696-A3DA-CFB11D9AE00F}"/>
              </a:ext>
            </a:extLst>
          </p:cNvPr>
          <p:cNvSpPr txBox="1">
            <a:spLocks noChangeArrowheads="1"/>
          </p:cNvSpPr>
          <p:nvPr/>
        </p:nvSpPr>
        <p:spPr bwMode="auto">
          <a:xfrm>
            <a:off x="1374775" y="927100"/>
            <a:ext cx="6569075" cy="292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a:latin typeface="Times New Roman" panose="02020603050405020304" pitchFamily="18" charset="0"/>
              </a:rPr>
              <a:t>Remarks</a:t>
            </a:r>
          </a:p>
          <a:p>
            <a:pPr eaLnBrk="1" hangingPunct="1">
              <a:spcBef>
                <a:spcPct val="0"/>
              </a:spcBef>
              <a:buFontTx/>
              <a:buNone/>
            </a:pPr>
            <a:r>
              <a:rPr lang="en-US" altLang="en-US" sz="2000">
                <a:latin typeface="Times New Roman" panose="02020603050405020304" pitchFamily="18" charset="0"/>
              </a:rPr>
              <a:t>1. The decimal notation is not unique throughout the world even up to this day.</a:t>
            </a:r>
          </a:p>
          <a:p>
            <a:pPr eaLnBrk="1" hangingPunct="1">
              <a:spcBef>
                <a:spcPct val="0"/>
              </a:spcBef>
              <a:buFontTx/>
              <a:buNone/>
            </a:pPr>
            <a:r>
              <a:rPr lang="en-US" altLang="en-US" sz="2000">
                <a:latin typeface="Times New Roman" panose="02020603050405020304" pitchFamily="18" charset="0"/>
              </a:rPr>
              <a:t>For example, the British uses </a:t>
            </a:r>
            <a:r>
              <a:rPr lang="en-US" altLang="en-US" sz="2000">
                <a:solidFill>
                  <a:srgbClr val="0C00F6"/>
                </a:solidFill>
                <a:latin typeface="Times New Roman" panose="02020603050405020304" pitchFamily="18" charset="0"/>
              </a:rPr>
              <a:t>3</a:t>
            </a:r>
            <a:r>
              <a:rPr lang="en-US" altLang="en-US" sz="2000" b="1">
                <a:solidFill>
                  <a:srgbClr val="0C00F6"/>
                </a:solidFill>
                <a:latin typeface="Times New Roman" panose="02020603050405020304" pitchFamily="18" charset="0"/>
                <a:cs typeface="Times New Roman" panose="02020603050405020304" pitchFamily="18" charset="0"/>
              </a:rPr>
              <a:t>·</a:t>
            </a:r>
            <a:r>
              <a:rPr lang="en-US" altLang="en-US" sz="2000">
                <a:solidFill>
                  <a:srgbClr val="0C00F6"/>
                </a:solidFill>
                <a:latin typeface="Times New Roman" panose="02020603050405020304" pitchFamily="18" charset="0"/>
              </a:rPr>
              <a:t>1416</a:t>
            </a:r>
            <a:r>
              <a:rPr lang="en-US" altLang="en-US" sz="2000">
                <a:latin typeface="Times New Roman" panose="02020603050405020304" pitchFamily="18" charset="0"/>
              </a:rPr>
              <a:t> (with the dot higher) while the French and German use </a:t>
            </a:r>
            <a:r>
              <a:rPr lang="en-US" altLang="en-US" sz="2000">
                <a:solidFill>
                  <a:srgbClr val="CC0000"/>
                </a:solidFill>
                <a:latin typeface="Times New Roman" panose="02020603050405020304" pitchFamily="18" charset="0"/>
              </a:rPr>
              <a:t>3,1416</a:t>
            </a:r>
          </a:p>
          <a:p>
            <a:pPr eaLnBrk="1" hangingPunct="1">
              <a:spcBef>
                <a:spcPct val="0"/>
              </a:spcBef>
              <a:buFontTx/>
              <a:buNone/>
            </a:pPr>
            <a:endParaRPr lang="en-US" altLang="en-US" sz="2000">
              <a:latin typeface="Times New Roman" panose="02020603050405020304" pitchFamily="18" charset="0"/>
            </a:endParaRPr>
          </a:p>
          <a:p>
            <a:pPr eaLnBrk="1" hangingPunct="1">
              <a:spcBef>
                <a:spcPct val="0"/>
              </a:spcBef>
              <a:buFontTx/>
              <a:buNone/>
            </a:pPr>
            <a:r>
              <a:rPr lang="en-US" altLang="en-US" sz="2000">
                <a:latin typeface="Times New Roman" panose="02020603050405020304" pitchFamily="18" charset="0"/>
              </a:rPr>
              <a:t>2. When we change a fraction into a decimal, the representation is not always terminating.</a:t>
            </a:r>
          </a:p>
          <a:p>
            <a:pPr eaLnBrk="1" hangingPunct="1">
              <a:spcBef>
                <a:spcPct val="0"/>
              </a:spcBef>
              <a:buFontTx/>
              <a:buNone/>
            </a:pPr>
            <a:r>
              <a:rPr lang="en-US" altLang="en-US" sz="2000">
                <a:latin typeface="Times New Roman" panose="02020603050405020304" pitchFamily="18" charset="0"/>
              </a:rPr>
              <a:t>          </a:t>
            </a:r>
          </a:p>
        </p:txBody>
      </p:sp>
      <p:sp>
        <p:nvSpPr>
          <p:cNvPr id="6150" name="Text Box 6">
            <a:extLst>
              <a:ext uri="{FF2B5EF4-FFF2-40B4-BE49-F238E27FC236}">
                <a16:creationId xmlns:a16="http://schemas.microsoft.com/office/drawing/2014/main" id="{6AA6131E-F6D5-4D05-B9F3-D58495246F91}"/>
              </a:ext>
            </a:extLst>
          </p:cNvPr>
          <p:cNvSpPr txBox="1">
            <a:spLocks noChangeArrowheads="1"/>
          </p:cNvSpPr>
          <p:nvPr/>
        </p:nvSpPr>
        <p:spPr bwMode="auto">
          <a:xfrm>
            <a:off x="1403350" y="4665663"/>
            <a:ext cx="6248400" cy="1128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a:latin typeface="Times New Roman" panose="02020603050405020304" pitchFamily="18" charset="0"/>
              </a:rPr>
              <a:t>and we will see later that even terminating decimals have non-terminating representations such as</a:t>
            </a:r>
            <a:br>
              <a:rPr lang="en-US" altLang="en-US" sz="2000">
                <a:latin typeface="Times New Roman" panose="02020603050405020304" pitchFamily="18" charset="0"/>
              </a:rPr>
            </a:br>
            <a:r>
              <a:rPr lang="en-US" altLang="en-US" sz="800">
                <a:latin typeface="Times New Roman" panose="02020603050405020304" pitchFamily="18" charset="0"/>
              </a:rPr>
              <a:t> </a:t>
            </a:r>
          </a:p>
          <a:p>
            <a:pPr eaLnBrk="1" hangingPunct="1">
              <a:spcBef>
                <a:spcPct val="0"/>
              </a:spcBef>
              <a:buFontTx/>
              <a:buNone/>
            </a:pPr>
            <a:r>
              <a:rPr lang="en-US" altLang="en-US" sz="2000">
                <a:latin typeface="Times New Roman" panose="02020603050405020304" pitchFamily="18" charset="0"/>
              </a:rPr>
              <a:t>                                 0.25 = 0</a:t>
            </a:r>
            <a:r>
              <a:rPr lang="en-US" altLang="en-US" sz="2000" b="1">
                <a:latin typeface="Times New Roman" panose="02020603050405020304" pitchFamily="18" charset="0"/>
              </a:rPr>
              <a:t>.</a:t>
            </a:r>
            <a:r>
              <a:rPr lang="en-US" altLang="en-US" sz="2000">
                <a:latin typeface="Times New Roman" panose="02020603050405020304" pitchFamily="18" charset="0"/>
              </a:rPr>
              <a:t>2499999 </a:t>
            </a:r>
            <a:r>
              <a:rPr lang="en-US" altLang="en-US" sz="2000" baseline="20000">
                <a:latin typeface="Times New Roman" panose="02020603050405020304" pitchFamily="18" charset="0"/>
              </a:rPr>
              <a:t>….</a:t>
            </a:r>
          </a:p>
        </p:txBody>
      </p:sp>
      <p:grpSp>
        <p:nvGrpSpPr>
          <p:cNvPr id="2" name="Group 21">
            <a:extLst>
              <a:ext uri="{FF2B5EF4-FFF2-40B4-BE49-F238E27FC236}">
                <a16:creationId xmlns:a16="http://schemas.microsoft.com/office/drawing/2014/main" id="{673256BC-847E-43A8-BC4B-9766B075B1CD}"/>
              </a:ext>
            </a:extLst>
          </p:cNvPr>
          <p:cNvGrpSpPr>
            <a:grpSpLocks noChangeAspect="1"/>
          </p:cNvGrpSpPr>
          <p:nvPr/>
        </p:nvGrpSpPr>
        <p:grpSpPr bwMode="auto">
          <a:xfrm>
            <a:off x="3390900" y="3630613"/>
            <a:ext cx="2032000" cy="787400"/>
            <a:chOff x="2216" y="2352"/>
            <a:chExt cx="1280" cy="496"/>
          </a:xfrm>
        </p:grpSpPr>
        <p:sp>
          <p:nvSpPr>
            <p:cNvPr id="14342" name="AutoShape 20">
              <a:extLst>
                <a:ext uri="{FF2B5EF4-FFF2-40B4-BE49-F238E27FC236}">
                  <a16:creationId xmlns:a16="http://schemas.microsoft.com/office/drawing/2014/main" id="{3716656F-884A-47EB-9503-A1A3B2579CAB}"/>
                </a:ext>
              </a:extLst>
            </p:cNvPr>
            <p:cNvSpPr>
              <a:spLocks noChangeAspect="1" noChangeArrowheads="1" noTextEdit="1"/>
            </p:cNvSpPr>
            <p:nvPr/>
          </p:nvSpPr>
          <p:spPr bwMode="auto">
            <a:xfrm>
              <a:off x="2216" y="2352"/>
              <a:ext cx="1280" cy="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4343" name="Line 22">
              <a:extLst>
                <a:ext uri="{FF2B5EF4-FFF2-40B4-BE49-F238E27FC236}">
                  <a16:creationId xmlns:a16="http://schemas.microsoft.com/office/drawing/2014/main" id="{B43A6068-3F99-43F0-B9B4-70615ABE18F9}"/>
                </a:ext>
              </a:extLst>
            </p:cNvPr>
            <p:cNvSpPr>
              <a:spLocks noChangeShapeType="1"/>
            </p:cNvSpPr>
            <p:nvPr/>
          </p:nvSpPr>
          <p:spPr bwMode="auto">
            <a:xfrm>
              <a:off x="2542" y="2608"/>
              <a:ext cx="104"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44" name="Rectangle 23">
              <a:extLst>
                <a:ext uri="{FF2B5EF4-FFF2-40B4-BE49-F238E27FC236}">
                  <a16:creationId xmlns:a16="http://schemas.microsoft.com/office/drawing/2014/main" id="{77D4A150-1913-4D67-863E-289563DAD346}"/>
                </a:ext>
              </a:extLst>
            </p:cNvPr>
            <p:cNvSpPr>
              <a:spLocks noChangeArrowheads="1"/>
            </p:cNvSpPr>
            <p:nvPr/>
          </p:nvSpPr>
          <p:spPr bwMode="auto">
            <a:xfrm>
              <a:off x="3417" y="2463"/>
              <a:ext cx="163" cy="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a:solidFill>
                    <a:srgbClr val="000000"/>
                  </a:solidFill>
                  <a:latin typeface="Symbol" panose="05050102010706020507" pitchFamily="18" charset="2"/>
                </a:rPr>
                <a:t>×</a:t>
              </a:r>
              <a:endParaRPr lang="en-US" altLang="en-US" sz="2000">
                <a:latin typeface="Times New Roman" panose="02020603050405020304" pitchFamily="18" charset="0"/>
              </a:endParaRPr>
            </a:p>
          </p:txBody>
        </p:sp>
        <p:sp>
          <p:nvSpPr>
            <p:cNvPr id="14345" name="Rectangle 24">
              <a:extLst>
                <a:ext uri="{FF2B5EF4-FFF2-40B4-BE49-F238E27FC236}">
                  <a16:creationId xmlns:a16="http://schemas.microsoft.com/office/drawing/2014/main" id="{143F50FA-6582-4D87-8F0B-904283DE6B9A}"/>
                </a:ext>
              </a:extLst>
            </p:cNvPr>
            <p:cNvSpPr>
              <a:spLocks noChangeArrowheads="1"/>
            </p:cNvSpPr>
            <p:nvPr/>
          </p:nvSpPr>
          <p:spPr bwMode="auto">
            <a:xfrm>
              <a:off x="3354" y="2463"/>
              <a:ext cx="163" cy="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a:solidFill>
                    <a:srgbClr val="000000"/>
                  </a:solidFill>
                  <a:latin typeface="Symbol" panose="05050102010706020507" pitchFamily="18" charset="2"/>
                </a:rPr>
                <a:t>×</a:t>
              </a:r>
              <a:endParaRPr lang="en-US" altLang="en-US" sz="2000">
                <a:latin typeface="Times New Roman" panose="02020603050405020304" pitchFamily="18" charset="0"/>
              </a:endParaRPr>
            </a:p>
          </p:txBody>
        </p:sp>
        <p:sp>
          <p:nvSpPr>
            <p:cNvPr id="14346" name="Rectangle 25">
              <a:extLst>
                <a:ext uri="{FF2B5EF4-FFF2-40B4-BE49-F238E27FC236}">
                  <a16:creationId xmlns:a16="http://schemas.microsoft.com/office/drawing/2014/main" id="{D5100705-7A5B-4D38-996B-45710CD383A0}"/>
                </a:ext>
              </a:extLst>
            </p:cNvPr>
            <p:cNvSpPr>
              <a:spLocks noChangeArrowheads="1"/>
            </p:cNvSpPr>
            <p:nvPr/>
          </p:nvSpPr>
          <p:spPr bwMode="auto">
            <a:xfrm>
              <a:off x="3291" y="2463"/>
              <a:ext cx="163" cy="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a:solidFill>
                    <a:srgbClr val="000000"/>
                  </a:solidFill>
                  <a:latin typeface="Symbol" panose="05050102010706020507" pitchFamily="18" charset="2"/>
                </a:rPr>
                <a:t>×</a:t>
              </a:r>
              <a:endParaRPr lang="en-US" altLang="en-US" sz="2000">
                <a:latin typeface="Times New Roman" panose="02020603050405020304" pitchFamily="18" charset="0"/>
              </a:endParaRPr>
            </a:p>
          </p:txBody>
        </p:sp>
        <p:sp>
          <p:nvSpPr>
            <p:cNvPr id="14347" name="Rectangle 26">
              <a:extLst>
                <a:ext uri="{FF2B5EF4-FFF2-40B4-BE49-F238E27FC236}">
                  <a16:creationId xmlns:a16="http://schemas.microsoft.com/office/drawing/2014/main" id="{81F12460-4B59-4E87-AFFE-1ADBBD35F5F1}"/>
                </a:ext>
              </a:extLst>
            </p:cNvPr>
            <p:cNvSpPr>
              <a:spLocks noChangeArrowheads="1"/>
            </p:cNvSpPr>
            <p:nvPr/>
          </p:nvSpPr>
          <p:spPr bwMode="auto">
            <a:xfrm>
              <a:off x="2697" y="2463"/>
              <a:ext cx="221" cy="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a:solidFill>
                    <a:srgbClr val="000000"/>
                  </a:solidFill>
                  <a:latin typeface="Symbol" panose="05050102010706020507" pitchFamily="18" charset="2"/>
                </a:rPr>
                <a:t>=</a:t>
              </a:r>
              <a:endParaRPr lang="en-US" altLang="en-US" sz="2000">
                <a:latin typeface="Times New Roman" panose="02020603050405020304" pitchFamily="18" charset="0"/>
              </a:endParaRPr>
            </a:p>
          </p:txBody>
        </p:sp>
        <p:sp>
          <p:nvSpPr>
            <p:cNvPr id="14348" name="Rectangle 27">
              <a:extLst>
                <a:ext uri="{FF2B5EF4-FFF2-40B4-BE49-F238E27FC236}">
                  <a16:creationId xmlns:a16="http://schemas.microsoft.com/office/drawing/2014/main" id="{F6EFB8A6-033F-4F70-8D29-CBDB2FAE6363}"/>
                </a:ext>
              </a:extLst>
            </p:cNvPr>
            <p:cNvSpPr>
              <a:spLocks noChangeArrowheads="1"/>
            </p:cNvSpPr>
            <p:nvPr/>
          </p:nvSpPr>
          <p:spPr bwMode="auto">
            <a:xfrm>
              <a:off x="2988" y="2485"/>
              <a:ext cx="365" cy="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a:solidFill>
                    <a:srgbClr val="000000"/>
                  </a:solidFill>
                  <a:latin typeface="Times New Roman" panose="02020603050405020304" pitchFamily="18" charset="0"/>
                </a:rPr>
                <a:t>333</a:t>
              </a:r>
              <a:endParaRPr lang="en-US" altLang="en-US" sz="2000">
                <a:latin typeface="Times New Roman" panose="02020603050405020304" pitchFamily="18" charset="0"/>
              </a:endParaRPr>
            </a:p>
          </p:txBody>
        </p:sp>
        <p:sp>
          <p:nvSpPr>
            <p:cNvPr id="14349" name="Rectangle 28">
              <a:extLst>
                <a:ext uri="{FF2B5EF4-FFF2-40B4-BE49-F238E27FC236}">
                  <a16:creationId xmlns:a16="http://schemas.microsoft.com/office/drawing/2014/main" id="{A49DF587-8626-446B-A197-FB65961D9AFA}"/>
                </a:ext>
              </a:extLst>
            </p:cNvPr>
            <p:cNvSpPr>
              <a:spLocks noChangeArrowheads="1"/>
            </p:cNvSpPr>
            <p:nvPr/>
          </p:nvSpPr>
          <p:spPr bwMode="auto">
            <a:xfrm>
              <a:off x="2940" y="2485"/>
              <a:ext cx="125" cy="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a:solidFill>
                    <a:srgbClr val="000000"/>
                  </a:solidFill>
                  <a:latin typeface="Times New Roman" panose="02020603050405020304" pitchFamily="18" charset="0"/>
                </a:rPr>
                <a:t>.</a:t>
              </a:r>
              <a:endParaRPr lang="en-US" altLang="en-US" sz="2000">
                <a:latin typeface="Times New Roman" panose="02020603050405020304" pitchFamily="18" charset="0"/>
              </a:endParaRPr>
            </a:p>
          </p:txBody>
        </p:sp>
        <p:sp>
          <p:nvSpPr>
            <p:cNvPr id="14350" name="Rectangle 29">
              <a:extLst>
                <a:ext uri="{FF2B5EF4-FFF2-40B4-BE49-F238E27FC236}">
                  <a16:creationId xmlns:a16="http://schemas.microsoft.com/office/drawing/2014/main" id="{6F94EC0B-7635-4E0F-B75B-8BEC235F1785}"/>
                </a:ext>
              </a:extLst>
            </p:cNvPr>
            <p:cNvSpPr>
              <a:spLocks noChangeArrowheads="1"/>
            </p:cNvSpPr>
            <p:nvPr/>
          </p:nvSpPr>
          <p:spPr bwMode="auto">
            <a:xfrm>
              <a:off x="2844" y="2485"/>
              <a:ext cx="173" cy="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a:solidFill>
                    <a:srgbClr val="000000"/>
                  </a:solidFill>
                  <a:latin typeface="Times New Roman" panose="02020603050405020304" pitchFamily="18" charset="0"/>
                </a:rPr>
                <a:t>0</a:t>
              </a:r>
              <a:endParaRPr lang="en-US" altLang="en-US" sz="2000">
                <a:latin typeface="Times New Roman" panose="02020603050405020304" pitchFamily="18" charset="0"/>
              </a:endParaRPr>
            </a:p>
          </p:txBody>
        </p:sp>
        <p:sp>
          <p:nvSpPr>
            <p:cNvPr id="14351" name="Rectangle 30">
              <a:extLst>
                <a:ext uri="{FF2B5EF4-FFF2-40B4-BE49-F238E27FC236}">
                  <a16:creationId xmlns:a16="http://schemas.microsoft.com/office/drawing/2014/main" id="{E0D7A91D-2C79-44C4-BE67-E69C4D6100DC}"/>
                </a:ext>
              </a:extLst>
            </p:cNvPr>
            <p:cNvSpPr>
              <a:spLocks noChangeArrowheads="1"/>
            </p:cNvSpPr>
            <p:nvPr/>
          </p:nvSpPr>
          <p:spPr bwMode="auto">
            <a:xfrm>
              <a:off x="2549" y="2635"/>
              <a:ext cx="173" cy="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a:solidFill>
                    <a:srgbClr val="000000"/>
                  </a:solidFill>
                  <a:latin typeface="Times New Roman" panose="02020603050405020304" pitchFamily="18" charset="0"/>
                </a:rPr>
                <a:t>3</a:t>
              </a:r>
              <a:endParaRPr lang="en-US" altLang="en-US" sz="2000">
                <a:latin typeface="Times New Roman" panose="02020603050405020304" pitchFamily="18" charset="0"/>
              </a:endParaRPr>
            </a:p>
          </p:txBody>
        </p:sp>
        <p:sp>
          <p:nvSpPr>
            <p:cNvPr id="14352" name="Rectangle 31">
              <a:extLst>
                <a:ext uri="{FF2B5EF4-FFF2-40B4-BE49-F238E27FC236}">
                  <a16:creationId xmlns:a16="http://schemas.microsoft.com/office/drawing/2014/main" id="{24ECF82A-9954-4A37-965F-1D1518B298E9}"/>
                </a:ext>
              </a:extLst>
            </p:cNvPr>
            <p:cNvSpPr>
              <a:spLocks noChangeArrowheads="1"/>
            </p:cNvSpPr>
            <p:nvPr/>
          </p:nvSpPr>
          <p:spPr bwMode="auto">
            <a:xfrm>
              <a:off x="2546" y="2364"/>
              <a:ext cx="173" cy="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a:solidFill>
                    <a:srgbClr val="000000"/>
                  </a:solidFill>
                  <a:latin typeface="Times New Roman" panose="02020603050405020304" pitchFamily="18" charset="0"/>
                </a:rPr>
                <a:t>1</a:t>
              </a:r>
              <a:endParaRPr lang="en-US" altLang="en-US" sz="2000">
                <a:latin typeface="Times New Roman" panose="02020603050405020304" pitchFamily="18" charset="0"/>
              </a:endParaRPr>
            </a:p>
          </p:txBody>
        </p:sp>
        <p:sp>
          <p:nvSpPr>
            <p:cNvPr id="14353" name="Rectangle 32">
              <a:extLst>
                <a:ext uri="{FF2B5EF4-FFF2-40B4-BE49-F238E27FC236}">
                  <a16:creationId xmlns:a16="http://schemas.microsoft.com/office/drawing/2014/main" id="{E233AFC2-0F75-42F6-82D1-9412C40719FF}"/>
                </a:ext>
              </a:extLst>
            </p:cNvPr>
            <p:cNvSpPr>
              <a:spLocks noChangeArrowheads="1"/>
            </p:cNvSpPr>
            <p:nvPr/>
          </p:nvSpPr>
          <p:spPr bwMode="auto">
            <a:xfrm>
              <a:off x="2446" y="2485"/>
              <a:ext cx="173" cy="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i="1">
                  <a:solidFill>
                    <a:srgbClr val="000000"/>
                  </a:solidFill>
                  <a:latin typeface="Times New Roman" panose="02020603050405020304" pitchFamily="18" charset="0"/>
                </a:rPr>
                <a:t>  </a:t>
              </a:r>
              <a:endParaRPr lang="en-US" altLang="en-US" sz="2000">
                <a:latin typeface="Times New Roman" panose="02020603050405020304" pitchFamily="18" charset="0"/>
              </a:endParaRPr>
            </a:p>
          </p:txBody>
        </p:sp>
        <p:sp>
          <p:nvSpPr>
            <p:cNvPr id="14354" name="Rectangle 33">
              <a:extLst>
                <a:ext uri="{FF2B5EF4-FFF2-40B4-BE49-F238E27FC236}">
                  <a16:creationId xmlns:a16="http://schemas.microsoft.com/office/drawing/2014/main" id="{845E0E35-FACE-41F5-8BA5-2A679786912C}"/>
                </a:ext>
              </a:extLst>
            </p:cNvPr>
            <p:cNvSpPr>
              <a:spLocks noChangeArrowheads="1"/>
            </p:cNvSpPr>
            <p:nvPr/>
          </p:nvSpPr>
          <p:spPr bwMode="auto">
            <a:xfrm>
              <a:off x="2242" y="2485"/>
              <a:ext cx="306" cy="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i="1">
                  <a:solidFill>
                    <a:srgbClr val="000000"/>
                  </a:solidFill>
                  <a:latin typeface="Times New Roman" panose="02020603050405020304" pitchFamily="18" charset="0"/>
                </a:rPr>
                <a:t>eg.</a:t>
              </a:r>
              <a:endParaRPr lang="en-US" altLang="en-US" sz="2000">
                <a:latin typeface="Times New Roman" panose="02020603050405020304" pitchFamily="18"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6148">
                                            <p:txEl>
                                              <p:pRg st="0" end="0"/>
                                            </p:txEl>
                                          </p:spTgt>
                                        </p:tgtEl>
                                        <p:attrNameLst>
                                          <p:attrName>style.visibility</p:attrName>
                                        </p:attrNameLst>
                                      </p:cBhvr>
                                      <p:to>
                                        <p:strVal val="visible"/>
                                      </p:to>
                                    </p:set>
                                    <p:animEffect transition="in" filter="wipe(up)">
                                      <p:cBhvr>
                                        <p:cTn id="7" dur="500"/>
                                        <p:tgtEl>
                                          <p:spTgt spid="6148">
                                            <p:txEl>
                                              <p:pRg st="0" end="0"/>
                                            </p:txEl>
                                          </p:spTgt>
                                        </p:tgtEl>
                                      </p:cBhvr>
                                    </p:animEffect>
                                  </p:childTnLst>
                                </p:cTn>
                              </p:par>
                            </p:childTnLst>
                          </p:cTn>
                        </p:par>
                        <p:par>
                          <p:cTn id="8" fill="hold" nodeType="afterGroup">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6148">
                                            <p:txEl>
                                              <p:pRg st="1" end="1"/>
                                            </p:txEl>
                                          </p:spTgt>
                                        </p:tgtEl>
                                        <p:attrNameLst>
                                          <p:attrName>style.visibility</p:attrName>
                                        </p:attrNameLst>
                                      </p:cBhvr>
                                      <p:to>
                                        <p:strVal val="visible"/>
                                      </p:to>
                                    </p:set>
                                    <p:animEffect transition="in" filter="wipe(up)">
                                      <p:cBhvr>
                                        <p:cTn id="11" dur="500"/>
                                        <p:tgtEl>
                                          <p:spTgt spid="6148">
                                            <p:txEl>
                                              <p:pRg st="1" end="1"/>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6148">
                                            <p:txEl>
                                              <p:pRg st="2" end="2"/>
                                            </p:txEl>
                                          </p:spTgt>
                                        </p:tgtEl>
                                        <p:attrNameLst>
                                          <p:attrName>style.visibility</p:attrName>
                                        </p:attrNameLst>
                                      </p:cBhvr>
                                      <p:to>
                                        <p:strVal val="visible"/>
                                      </p:to>
                                    </p:set>
                                    <p:animEffect transition="in" filter="wipe(up)">
                                      <p:cBhvr>
                                        <p:cTn id="16" dur="500"/>
                                        <p:tgtEl>
                                          <p:spTgt spid="6148">
                                            <p:txEl>
                                              <p:pRg st="2" end="2"/>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6148">
                                            <p:txEl>
                                              <p:pRg st="4" end="4"/>
                                            </p:txEl>
                                          </p:spTgt>
                                        </p:tgtEl>
                                        <p:attrNameLst>
                                          <p:attrName>style.visibility</p:attrName>
                                        </p:attrNameLst>
                                      </p:cBhvr>
                                      <p:to>
                                        <p:strVal val="visible"/>
                                      </p:to>
                                    </p:set>
                                    <p:animEffect transition="in" filter="wipe(up)">
                                      <p:cBhvr>
                                        <p:cTn id="21" dur="500"/>
                                        <p:tgtEl>
                                          <p:spTgt spid="6148">
                                            <p:txEl>
                                              <p:pRg st="4" end="4"/>
                                            </p:txEl>
                                          </p:spTgt>
                                        </p:tgtEl>
                                      </p:cBhvr>
                                    </p:animEffect>
                                  </p:childTnLst>
                                </p:cTn>
                              </p:par>
                            </p:childTnLst>
                          </p:cTn>
                        </p:par>
                        <p:par>
                          <p:cTn id="22" fill="hold" nodeType="afterGroup">
                            <p:stCondLst>
                              <p:cond delay="500"/>
                            </p:stCondLst>
                            <p:childTnLst>
                              <p:par>
                                <p:cTn id="23" presetID="22" presetClass="entr" presetSubtype="1" fill="hold" grpId="0" nodeType="afterEffect">
                                  <p:stCondLst>
                                    <p:cond delay="0"/>
                                  </p:stCondLst>
                                  <p:childTnLst>
                                    <p:set>
                                      <p:cBhvr>
                                        <p:cTn id="24" dur="1" fill="hold">
                                          <p:stCondLst>
                                            <p:cond delay="0"/>
                                          </p:stCondLst>
                                        </p:cTn>
                                        <p:tgtEl>
                                          <p:spTgt spid="6148">
                                            <p:txEl>
                                              <p:pRg st="5" end="5"/>
                                            </p:txEl>
                                          </p:spTgt>
                                        </p:tgtEl>
                                        <p:attrNameLst>
                                          <p:attrName>style.visibility</p:attrName>
                                        </p:attrNameLst>
                                      </p:cBhvr>
                                      <p:to>
                                        <p:strVal val="visible"/>
                                      </p:to>
                                    </p:set>
                                    <p:animEffect transition="in" filter="wipe(up)">
                                      <p:cBhvr>
                                        <p:cTn id="25" dur="500"/>
                                        <p:tgtEl>
                                          <p:spTgt spid="6148">
                                            <p:txEl>
                                              <p:pRg st="5" end="5"/>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8" fill="hold"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wipe(left)">
                                      <p:cBhvr>
                                        <p:cTn id="30" dur="500"/>
                                        <p:tgtEl>
                                          <p:spTgt spid="2"/>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6150">
                                            <p:txEl>
                                              <p:pRg st="0" end="0"/>
                                            </p:txEl>
                                          </p:spTgt>
                                        </p:tgtEl>
                                        <p:attrNameLst>
                                          <p:attrName>style.visibility</p:attrName>
                                        </p:attrNameLst>
                                      </p:cBhvr>
                                      <p:to>
                                        <p:strVal val="visible"/>
                                      </p:to>
                                    </p:set>
                                    <p:animEffect transition="in" filter="wipe(up)">
                                      <p:cBhvr>
                                        <p:cTn id="35" dur="500"/>
                                        <p:tgtEl>
                                          <p:spTgt spid="6150">
                                            <p:txEl>
                                              <p:pRg st="0" end="0"/>
                                            </p:txEl>
                                          </p:spTgt>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22" presetClass="entr" presetSubtype="1" fill="hold" grpId="0" nodeType="clickEffect">
                                  <p:stCondLst>
                                    <p:cond delay="0"/>
                                  </p:stCondLst>
                                  <p:childTnLst>
                                    <p:set>
                                      <p:cBhvr>
                                        <p:cTn id="39" dur="1" fill="hold">
                                          <p:stCondLst>
                                            <p:cond delay="0"/>
                                          </p:stCondLst>
                                        </p:cTn>
                                        <p:tgtEl>
                                          <p:spTgt spid="6150">
                                            <p:txEl>
                                              <p:pRg st="1" end="1"/>
                                            </p:txEl>
                                          </p:spTgt>
                                        </p:tgtEl>
                                        <p:attrNameLst>
                                          <p:attrName>style.visibility</p:attrName>
                                        </p:attrNameLst>
                                      </p:cBhvr>
                                      <p:to>
                                        <p:strVal val="visible"/>
                                      </p:to>
                                    </p:set>
                                    <p:animEffect transition="in" filter="wipe(up)">
                                      <p:cBhvr>
                                        <p:cTn id="40" dur="500"/>
                                        <p:tgtEl>
                                          <p:spTgt spid="615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8" grpId="0" build="p" autoUpdateAnimBg="0"/>
      <p:bldP spid="6150" grpId="0" build="p"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File:DecimalSeparator.png">
            <a:hlinkClick r:id="rId2"/>
            <a:extLst>
              <a:ext uri="{FF2B5EF4-FFF2-40B4-BE49-F238E27FC236}">
                <a16:creationId xmlns:a16="http://schemas.microsoft.com/office/drawing/2014/main" id="{D79E052C-E8CE-4D6F-B07E-53E8D3D9C6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1700" y="874713"/>
            <a:ext cx="7620000" cy="352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Rectangle 2">
            <a:extLst>
              <a:ext uri="{FF2B5EF4-FFF2-40B4-BE49-F238E27FC236}">
                <a16:creationId xmlns:a16="http://schemas.microsoft.com/office/drawing/2014/main" id="{7C358C5D-4A02-4785-93F9-3D965810E66B}"/>
              </a:ext>
            </a:extLst>
          </p:cNvPr>
          <p:cNvSpPr>
            <a:spLocks noChangeArrowheads="1"/>
          </p:cNvSpPr>
          <p:nvPr/>
        </p:nvSpPr>
        <p:spPr bwMode="auto">
          <a:xfrm>
            <a:off x="2192338" y="4816475"/>
            <a:ext cx="4572000" cy="132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a:latin typeface="Times New Roman" panose="02020603050405020304" pitchFamily="18" charset="0"/>
              </a:rPr>
              <a:t>       dot</a:t>
            </a:r>
          </a:p>
          <a:p>
            <a:pPr eaLnBrk="1" hangingPunct="1">
              <a:spcBef>
                <a:spcPct val="0"/>
              </a:spcBef>
              <a:buFontTx/>
              <a:buNone/>
            </a:pPr>
            <a:r>
              <a:rPr lang="en-US" altLang="en-US" sz="2000">
                <a:latin typeface="Times New Roman" panose="02020603050405020304" pitchFamily="18" charset="0"/>
              </a:rPr>
              <a:t>       comma</a:t>
            </a:r>
          </a:p>
          <a:p>
            <a:pPr eaLnBrk="1" hangingPunct="1">
              <a:spcBef>
                <a:spcPct val="0"/>
              </a:spcBef>
              <a:buFontTx/>
              <a:buNone/>
            </a:pPr>
            <a:r>
              <a:rPr lang="en-US" altLang="en-US" sz="2000">
                <a:latin typeface="Times New Roman" panose="02020603050405020304" pitchFamily="18" charset="0"/>
              </a:rPr>
              <a:t>       </a:t>
            </a:r>
            <a:r>
              <a:rPr lang="en-US" altLang="en-US" sz="2000">
                <a:latin typeface="Times New Roman" panose="02020603050405020304" pitchFamily="18" charset="0"/>
                <a:hlinkClick r:id="rId4" tooltip="en:Momayyez"/>
              </a:rPr>
              <a:t>Momayyez</a:t>
            </a:r>
            <a:endParaRPr lang="en-US" altLang="en-US" sz="2000">
              <a:latin typeface="Times New Roman" panose="02020603050405020304" pitchFamily="18" charset="0"/>
            </a:endParaRPr>
          </a:p>
          <a:p>
            <a:pPr eaLnBrk="1" hangingPunct="1">
              <a:spcBef>
                <a:spcPct val="0"/>
              </a:spcBef>
              <a:buFontTx/>
              <a:buNone/>
            </a:pPr>
            <a:r>
              <a:rPr lang="en-US" altLang="en-US" sz="2000">
                <a:latin typeface="Times New Roman" panose="02020603050405020304" pitchFamily="18" charset="0"/>
              </a:rPr>
              <a:t>       unknown</a:t>
            </a:r>
          </a:p>
        </p:txBody>
      </p:sp>
      <p:sp>
        <p:nvSpPr>
          <p:cNvPr id="4" name="Rectangle 3">
            <a:extLst>
              <a:ext uri="{FF2B5EF4-FFF2-40B4-BE49-F238E27FC236}">
                <a16:creationId xmlns:a16="http://schemas.microsoft.com/office/drawing/2014/main" id="{A21CF3A4-7EEE-42D3-ACA7-FEC1F02B362F}"/>
              </a:ext>
            </a:extLst>
          </p:cNvPr>
          <p:cNvSpPr/>
          <p:nvPr/>
        </p:nvSpPr>
        <p:spPr>
          <a:xfrm>
            <a:off x="2311400" y="4894263"/>
            <a:ext cx="219075" cy="21907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defRPr/>
            </a:pPr>
            <a:endParaRPr lang="en-US" altLang="en-US" sz="2000">
              <a:solidFill>
                <a:srgbClr val="FFFFFF"/>
              </a:solidFill>
            </a:endParaRPr>
          </a:p>
        </p:txBody>
      </p:sp>
      <p:sp>
        <p:nvSpPr>
          <p:cNvPr id="5" name="Rectangle 4">
            <a:extLst>
              <a:ext uri="{FF2B5EF4-FFF2-40B4-BE49-F238E27FC236}">
                <a16:creationId xmlns:a16="http://schemas.microsoft.com/office/drawing/2014/main" id="{022200F5-2012-465F-86D9-047820FC0A67}"/>
              </a:ext>
            </a:extLst>
          </p:cNvPr>
          <p:cNvSpPr/>
          <p:nvPr/>
        </p:nvSpPr>
        <p:spPr>
          <a:xfrm>
            <a:off x="2311400" y="5199063"/>
            <a:ext cx="219075" cy="219075"/>
          </a:xfrm>
          <a:prstGeom prst="rect">
            <a:avLst/>
          </a:prstGeom>
          <a:solidFill>
            <a:srgbClr val="9FE31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defRPr/>
            </a:pPr>
            <a:endParaRPr lang="en-US" altLang="en-US" sz="2000">
              <a:solidFill>
                <a:srgbClr val="FFFFFF"/>
              </a:solidFill>
            </a:endParaRPr>
          </a:p>
        </p:txBody>
      </p:sp>
      <p:sp>
        <p:nvSpPr>
          <p:cNvPr id="6" name="Rectangle 5">
            <a:extLst>
              <a:ext uri="{FF2B5EF4-FFF2-40B4-BE49-F238E27FC236}">
                <a16:creationId xmlns:a16="http://schemas.microsoft.com/office/drawing/2014/main" id="{320A4CEF-C3A0-4D4A-9289-B552DC644A4B}"/>
              </a:ext>
            </a:extLst>
          </p:cNvPr>
          <p:cNvSpPr/>
          <p:nvPr/>
        </p:nvSpPr>
        <p:spPr>
          <a:xfrm>
            <a:off x="2319338" y="5824538"/>
            <a:ext cx="220662" cy="220662"/>
          </a:xfrm>
          <a:prstGeom prst="rect">
            <a:avLst/>
          </a:prstGeom>
          <a:solidFill>
            <a:schemeClr val="accent3">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defRPr/>
            </a:pPr>
            <a:endParaRPr lang="en-US" altLang="en-US" sz="2000">
              <a:solidFill>
                <a:srgbClr val="FFFFFF"/>
              </a:solidFill>
            </a:endParaRPr>
          </a:p>
        </p:txBody>
      </p:sp>
      <p:sp>
        <p:nvSpPr>
          <p:cNvPr id="7" name="Rectangle 6">
            <a:extLst>
              <a:ext uri="{FF2B5EF4-FFF2-40B4-BE49-F238E27FC236}">
                <a16:creationId xmlns:a16="http://schemas.microsoft.com/office/drawing/2014/main" id="{1B28B1D8-77FA-4D0C-BC07-964390EE8717}"/>
              </a:ext>
            </a:extLst>
          </p:cNvPr>
          <p:cNvSpPr/>
          <p:nvPr/>
        </p:nvSpPr>
        <p:spPr>
          <a:xfrm>
            <a:off x="2319338" y="5511800"/>
            <a:ext cx="220662" cy="22066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defRPr/>
            </a:pPr>
            <a:endParaRPr lang="en-US" altLang="en-US" sz="2000">
              <a:solidFill>
                <a:srgbClr val="FFFFFF"/>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4">
            <a:extLst>
              <a:ext uri="{FF2B5EF4-FFF2-40B4-BE49-F238E27FC236}">
                <a16:creationId xmlns:a16="http://schemas.microsoft.com/office/drawing/2014/main" id="{DE2B8BCD-D935-4B85-9A1B-70B9932D606A}"/>
              </a:ext>
            </a:extLst>
          </p:cNvPr>
          <p:cNvSpPr txBox="1">
            <a:spLocks noChangeArrowheads="1"/>
          </p:cNvSpPr>
          <p:nvPr/>
        </p:nvSpPr>
        <p:spPr bwMode="auto">
          <a:xfrm>
            <a:off x="2928938" y="1147763"/>
            <a:ext cx="29622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a:latin typeface="Times New Roman" panose="02020603050405020304" pitchFamily="18" charset="0"/>
              </a:rPr>
              <a:t>Comparing Decimals</a:t>
            </a:r>
          </a:p>
        </p:txBody>
      </p:sp>
      <p:sp>
        <p:nvSpPr>
          <p:cNvPr id="30725" name="Text Box 5">
            <a:extLst>
              <a:ext uri="{FF2B5EF4-FFF2-40B4-BE49-F238E27FC236}">
                <a16:creationId xmlns:a16="http://schemas.microsoft.com/office/drawing/2014/main" id="{E9C70990-861A-45F1-9D56-B2852B7045FD}"/>
              </a:ext>
            </a:extLst>
          </p:cNvPr>
          <p:cNvSpPr txBox="1">
            <a:spLocks noChangeArrowheads="1"/>
          </p:cNvSpPr>
          <p:nvPr/>
        </p:nvSpPr>
        <p:spPr bwMode="auto">
          <a:xfrm>
            <a:off x="1111250" y="1911350"/>
            <a:ext cx="7026275" cy="316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000">
                <a:latin typeface="Times New Roman" panose="02020603050405020304" pitchFamily="18" charset="0"/>
              </a:rPr>
              <a:t>Research shows that most students believe that </a:t>
            </a:r>
          </a:p>
          <a:p>
            <a:pPr algn="ctr" eaLnBrk="1" hangingPunct="1">
              <a:spcBef>
                <a:spcPct val="0"/>
              </a:spcBef>
              <a:buFontTx/>
              <a:buNone/>
            </a:pPr>
            <a:r>
              <a:rPr lang="en-US" altLang="en-US" sz="2000">
                <a:latin typeface="Times New Roman" panose="02020603050405020304" pitchFamily="18" charset="0"/>
              </a:rPr>
              <a:t>0</a:t>
            </a:r>
            <a:r>
              <a:rPr lang="en-US" altLang="en-US" sz="2000" b="1">
                <a:latin typeface="Times New Roman" panose="02020603050405020304" pitchFamily="18" charset="0"/>
              </a:rPr>
              <a:t>.</a:t>
            </a:r>
            <a:r>
              <a:rPr lang="en-US" altLang="en-US" sz="2000">
                <a:latin typeface="Times New Roman" panose="02020603050405020304" pitchFamily="18" charset="0"/>
              </a:rPr>
              <a:t>287 is bigger than 0</a:t>
            </a:r>
            <a:r>
              <a:rPr lang="en-US" altLang="en-US" sz="2000" b="1">
                <a:latin typeface="Times New Roman" panose="02020603050405020304" pitchFamily="18" charset="0"/>
              </a:rPr>
              <a:t>.</a:t>
            </a:r>
            <a:r>
              <a:rPr lang="en-US" altLang="en-US" sz="2000">
                <a:latin typeface="Times New Roman" panose="02020603050405020304" pitchFamily="18" charset="0"/>
              </a:rPr>
              <a:t>35 </a:t>
            </a:r>
            <a:br>
              <a:rPr lang="en-US" altLang="en-US" sz="2000">
                <a:latin typeface="Times New Roman" panose="02020603050405020304" pitchFamily="18" charset="0"/>
              </a:rPr>
            </a:br>
            <a:endParaRPr lang="en-US" altLang="en-US" sz="2000">
              <a:latin typeface="Times New Roman" panose="02020603050405020304" pitchFamily="18" charset="0"/>
            </a:endParaRPr>
          </a:p>
          <a:p>
            <a:pPr eaLnBrk="1" hangingPunct="1">
              <a:spcBef>
                <a:spcPct val="0"/>
              </a:spcBef>
              <a:buFontTx/>
              <a:buNone/>
            </a:pPr>
            <a:r>
              <a:rPr lang="en-US" altLang="en-US" sz="2000">
                <a:latin typeface="Times New Roman" panose="02020603050405020304" pitchFamily="18" charset="0"/>
              </a:rPr>
              <a:t>because</a:t>
            </a:r>
          </a:p>
          <a:p>
            <a:pPr eaLnBrk="1" hangingPunct="1">
              <a:spcBef>
                <a:spcPct val="0"/>
              </a:spcBef>
              <a:buFontTx/>
              <a:buAutoNum type="alphaLcParenR"/>
            </a:pPr>
            <a:r>
              <a:rPr lang="en-US" altLang="en-US" sz="2000">
                <a:latin typeface="Times New Roman" panose="02020603050405020304" pitchFamily="18" charset="0"/>
              </a:rPr>
              <a:t>0</a:t>
            </a:r>
            <a:r>
              <a:rPr lang="en-US" altLang="en-US" sz="2000" b="1">
                <a:latin typeface="Times New Roman" panose="02020603050405020304" pitchFamily="18" charset="0"/>
              </a:rPr>
              <a:t>.</a:t>
            </a:r>
            <a:r>
              <a:rPr lang="en-US" altLang="en-US" sz="2000">
                <a:latin typeface="Times New Roman" panose="02020603050405020304" pitchFamily="18" charset="0"/>
              </a:rPr>
              <a:t>287 has more digits than 0</a:t>
            </a:r>
            <a:r>
              <a:rPr lang="en-US" altLang="en-US" sz="2000" b="1">
                <a:latin typeface="Times New Roman" panose="02020603050405020304" pitchFamily="18" charset="0"/>
              </a:rPr>
              <a:t>.</a:t>
            </a:r>
            <a:r>
              <a:rPr lang="en-US" altLang="en-US" sz="2000">
                <a:latin typeface="Times New Roman" panose="02020603050405020304" pitchFamily="18" charset="0"/>
              </a:rPr>
              <a:t>35</a:t>
            </a:r>
            <a:br>
              <a:rPr lang="en-US" altLang="en-US" sz="2000">
                <a:latin typeface="Times New Roman" panose="02020603050405020304" pitchFamily="18" charset="0"/>
              </a:rPr>
            </a:br>
            <a:endParaRPr lang="en-US" altLang="en-US" sz="2000">
              <a:latin typeface="Times New Roman" panose="02020603050405020304" pitchFamily="18" charset="0"/>
            </a:endParaRPr>
          </a:p>
          <a:p>
            <a:pPr eaLnBrk="1" hangingPunct="1">
              <a:spcBef>
                <a:spcPct val="0"/>
              </a:spcBef>
              <a:buFontTx/>
              <a:buAutoNum type="alphaLcParenR"/>
            </a:pPr>
            <a:r>
              <a:rPr lang="en-US" altLang="en-US" sz="2000">
                <a:latin typeface="Times New Roman" panose="02020603050405020304" pitchFamily="18" charset="0"/>
              </a:rPr>
              <a:t>0</a:t>
            </a:r>
            <a:r>
              <a:rPr lang="en-US" altLang="en-US" sz="2000" b="1">
                <a:latin typeface="Times New Roman" panose="02020603050405020304" pitchFamily="18" charset="0"/>
              </a:rPr>
              <a:t>.</a:t>
            </a:r>
            <a:r>
              <a:rPr lang="en-US" altLang="en-US" sz="2000">
                <a:latin typeface="Times New Roman" panose="02020603050405020304" pitchFamily="18" charset="0"/>
              </a:rPr>
              <a:t>287 is read as “two hundred eighty seven thousandths” which sounds larger than “thirty five hundredths”, particularly when they are not familiar with the fact than “one thousandth” is really smaller than “one hundredth”.</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0725">
                                            <p:txEl>
                                              <p:pRg st="0" end="0"/>
                                            </p:txEl>
                                          </p:spTgt>
                                        </p:tgtEl>
                                        <p:attrNameLst>
                                          <p:attrName>style.visibility</p:attrName>
                                        </p:attrNameLst>
                                      </p:cBhvr>
                                      <p:to>
                                        <p:strVal val="visible"/>
                                      </p:to>
                                    </p:set>
                                    <p:animEffect transition="in" filter="wipe(up)">
                                      <p:cBhvr>
                                        <p:cTn id="7" dur="1000"/>
                                        <p:tgtEl>
                                          <p:spTgt spid="3072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0725">
                                            <p:txEl>
                                              <p:pRg st="1" end="1"/>
                                            </p:txEl>
                                          </p:spTgt>
                                        </p:tgtEl>
                                        <p:attrNameLst>
                                          <p:attrName>style.visibility</p:attrName>
                                        </p:attrNameLst>
                                      </p:cBhvr>
                                      <p:to>
                                        <p:strVal val="visible"/>
                                      </p:to>
                                    </p:set>
                                    <p:animEffect transition="in" filter="wipe(up)">
                                      <p:cBhvr>
                                        <p:cTn id="12" dur="1000"/>
                                        <p:tgtEl>
                                          <p:spTgt spid="30725">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30725">
                                            <p:txEl>
                                              <p:pRg st="2" end="2"/>
                                            </p:txEl>
                                          </p:spTgt>
                                        </p:tgtEl>
                                        <p:attrNameLst>
                                          <p:attrName>style.visibility</p:attrName>
                                        </p:attrNameLst>
                                      </p:cBhvr>
                                      <p:to>
                                        <p:strVal val="visible"/>
                                      </p:to>
                                    </p:set>
                                    <p:animEffect transition="in" filter="wipe(up)">
                                      <p:cBhvr>
                                        <p:cTn id="17" dur="1000"/>
                                        <p:tgtEl>
                                          <p:spTgt spid="30725">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30725">
                                            <p:txEl>
                                              <p:pRg st="3" end="3"/>
                                            </p:txEl>
                                          </p:spTgt>
                                        </p:tgtEl>
                                        <p:attrNameLst>
                                          <p:attrName>style.visibility</p:attrName>
                                        </p:attrNameLst>
                                      </p:cBhvr>
                                      <p:to>
                                        <p:strVal val="visible"/>
                                      </p:to>
                                    </p:set>
                                    <p:animEffect transition="in" filter="wipe(up)">
                                      <p:cBhvr>
                                        <p:cTn id="22" dur="1000"/>
                                        <p:tgtEl>
                                          <p:spTgt spid="30725">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30725">
                                            <p:txEl>
                                              <p:pRg st="4" end="4"/>
                                            </p:txEl>
                                          </p:spTgt>
                                        </p:tgtEl>
                                        <p:attrNameLst>
                                          <p:attrName>style.visibility</p:attrName>
                                        </p:attrNameLst>
                                      </p:cBhvr>
                                      <p:to>
                                        <p:strVal val="visible"/>
                                      </p:to>
                                    </p:set>
                                    <p:animEffect transition="in" filter="wipe(up)">
                                      <p:cBhvr>
                                        <p:cTn id="27" dur="1000"/>
                                        <p:tgtEl>
                                          <p:spTgt spid="3072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5"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4">
            <a:extLst>
              <a:ext uri="{FF2B5EF4-FFF2-40B4-BE49-F238E27FC236}">
                <a16:creationId xmlns:a16="http://schemas.microsoft.com/office/drawing/2014/main" id="{9F185E96-5702-489B-854C-FDE4C96C3E7B}"/>
              </a:ext>
            </a:extLst>
          </p:cNvPr>
          <p:cNvSpPr txBox="1">
            <a:spLocks noChangeArrowheads="1"/>
          </p:cNvSpPr>
          <p:nvPr/>
        </p:nvSpPr>
        <p:spPr bwMode="auto">
          <a:xfrm>
            <a:off x="2971800" y="533400"/>
            <a:ext cx="26622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a:latin typeface="Times New Roman" panose="02020603050405020304" pitchFamily="18" charset="0"/>
              </a:rPr>
              <a:t>Ordering Decimals</a:t>
            </a:r>
          </a:p>
        </p:txBody>
      </p:sp>
      <p:sp>
        <p:nvSpPr>
          <p:cNvPr id="17411" name="Text Box 5">
            <a:extLst>
              <a:ext uri="{FF2B5EF4-FFF2-40B4-BE49-F238E27FC236}">
                <a16:creationId xmlns:a16="http://schemas.microsoft.com/office/drawing/2014/main" id="{E24EE750-1917-4B7F-A269-C67EE42A3189}"/>
              </a:ext>
            </a:extLst>
          </p:cNvPr>
          <p:cNvSpPr txBox="1">
            <a:spLocks noChangeArrowheads="1"/>
          </p:cNvSpPr>
          <p:nvPr/>
        </p:nvSpPr>
        <p:spPr bwMode="auto">
          <a:xfrm>
            <a:off x="990600" y="1066800"/>
            <a:ext cx="7469188"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a:latin typeface="Times New Roman" panose="02020603050405020304" pitchFamily="18" charset="0"/>
              </a:rPr>
              <a:t>Given two decimals, how do we determine quickly which one is larger?</a:t>
            </a:r>
          </a:p>
          <a:p>
            <a:pPr eaLnBrk="1" hangingPunct="1">
              <a:spcBef>
                <a:spcPct val="0"/>
              </a:spcBef>
              <a:buFontTx/>
              <a:buNone/>
            </a:pPr>
            <a:r>
              <a:rPr lang="en-US" altLang="en-US" sz="800">
                <a:latin typeface="Times New Roman" panose="02020603050405020304" pitchFamily="18" charset="0"/>
              </a:rPr>
              <a:t> </a:t>
            </a:r>
          </a:p>
          <a:p>
            <a:pPr eaLnBrk="1" hangingPunct="1">
              <a:spcBef>
                <a:spcPct val="0"/>
              </a:spcBef>
              <a:buFontTx/>
              <a:buNone/>
            </a:pPr>
            <a:r>
              <a:rPr lang="en-US" altLang="en-US" sz="2000">
                <a:latin typeface="Times New Roman" panose="02020603050405020304" pitchFamily="18" charset="0"/>
              </a:rPr>
              <a:t>          The method is rather easy to learn from just a few examples.</a:t>
            </a:r>
          </a:p>
        </p:txBody>
      </p:sp>
      <p:sp>
        <p:nvSpPr>
          <p:cNvPr id="17412" name="Text Box 6">
            <a:extLst>
              <a:ext uri="{FF2B5EF4-FFF2-40B4-BE49-F238E27FC236}">
                <a16:creationId xmlns:a16="http://schemas.microsoft.com/office/drawing/2014/main" id="{20E54F9A-C4B3-4169-A827-8210056B591D}"/>
              </a:ext>
            </a:extLst>
          </p:cNvPr>
          <p:cNvSpPr txBox="1">
            <a:spLocks noChangeArrowheads="1"/>
          </p:cNvSpPr>
          <p:nvPr/>
        </p:nvSpPr>
        <p:spPr bwMode="auto">
          <a:xfrm>
            <a:off x="990600" y="2111375"/>
            <a:ext cx="4494213"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a:latin typeface="Times New Roman" panose="02020603050405020304" pitchFamily="18" charset="0"/>
              </a:rPr>
              <a:t>Example</a:t>
            </a:r>
          </a:p>
          <a:p>
            <a:pPr eaLnBrk="1" hangingPunct="1">
              <a:spcBef>
                <a:spcPct val="0"/>
              </a:spcBef>
              <a:buFontTx/>
              <a:buNone/>
            </a:pPr>
            <a:r>
              <a:rPr lang="en-US" altLang="en-US" sz="2000">
                <a:latin typeface="Times New Roman" panose="02020603050405020304" pitchFamily="18" charset="0"/>
              </a:rPr>
              <a:t>Which one is larger, </a:t>
            </a:r>
            <a:r>
              <a:rPr lang="en-US" altLang="en-US" sz="2400">
                <a:solidFill>
                  <a:srgbClr val="0000FF"/>
                </a:solidFill>
                <a:latin typeface="Times New Roman" panose="02020603050405020304" pitchFamily="18" charset="0"/>
              </a:rPr>
              <a:t>6</a:t>
            </a:r>
            <a:r>
              <a:rPr lang="en-US" altLang="en-US" sz="2400" b="1">
                <a:solidFill>
                  <a:srgbClr val="0000FF"/>
                </a:solidFill>
                <a:latin typeface="Times New Roman" panose="02020603050405020304" pitchFamily="18" charset="0"/>
              </a:rPr>
              <a:t>.</a:t>
            </a:r>
            <a:r>
              <a:rPr lang="en-US" altLang="en-US" sz="2400">
                <a:solidFill>
                  <a:srgbClr val="0000FF"/>
                </a:solidFill>
                <a:latin typeface="Times New Roman" panose="02020603050405020304" pitchFamily="18" charset="0"/>
              </a:rPr>
              <a:t>724</a:t>
            </a:r>
            <a:r>
              <a:rPr lang="en-US" altLang="en-US" sz="2000">
                <a:latin typeface="Times New Roman" panose="02020603050405020304" pitchFamily="18" charset="0"/>
              </a:rPr>
              <a:t> or </a:t>
            </a:r>
            <a:r>
              <a:rPr lang="en-US" altLang="en-US" sz="2400">
                <a:solidFill>
                  <a:srgbClr val="0000FF"/>
                </a:solidFill>
                <a:latin typeface="Times New Roman" panose="02020603050405020304" pitchFamily="18" charset="0"/>
              </a:rPr>
              <a:t>6</a:t>
            </a:r>
            <a:r>
              <a:rPr lang="en-US" altLang="en-US" sz="2400" b="1">
                <a:solidFill>
                  <a:srgbClr val="0000FF"/>
                </a:solidFill>
                <a:latin typeface="Times New Roman" panose="02020603050405020304" pitchFamily="18" charset="0"/>
              </a:rPr>
              <a:t>.</a:t>
            </a:r>
            <a:r>
              <a:rPr lang="en-US" altLang="en-US" sz="2400">
                <a:solidFill>
                  <a:srgbClr val="0000FF"/>
                </a:solidFill>
                <a:latin typeface="Times New Roman" panose="02020603050405020304" pitchFamily="18" charset="0"/>
              </a:rPr>
              <a:t>72189</a:t>
            </a:r>
            <a:r>
              <a:rPr lang="en-US" altLang="en-US" sz="2000">
                <a:latin typeface="Times New Roman" panose="02020603050405020304" pitchFamily="18" charset="0"/>
              </a:rPr>
              <a:t> ?</a:t>
            </a:r>
          </a:p>
        </p:txBody>
      </p:sp>
      <p:sp>
        <p:nvSpPr>
          <p:cNvPr id="17413" name="Text Box 7">
            <a:extLst>
              <a:ext uri="{FF2B5EF4-FFF2-40B4-BE49-F238E27FC236}">
                <a16:creationId xmlns:a16="http://schemas.microsoft.com/office/drawing/2014/main" id="{56E4B6B5-97E1-41BC-AF4A-F5D0792F8E65}"/>
              </a:ext>
            </a:extLst>
          </p:cNvPr>
          <p:cNvSpPr txBox="1">
            <a:spLocks noChangeArrowheads="1"/>
          </p:cNvSpPr>
          <p:nvPr/>
        </p:nvSpPr>
        <p:spPr bwMode="auto">
          <a:xfrm>
            <a:off x="990600" y="2895600"/>
            <a:ext cx="7635875"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a:latin typeface="Times New Roman" panose="02020603050405020304" pitchFamily="18" charset="0"/>
              </a:rPr>
              <a:t>Solution</a:t>
            </a:r>
          </a:p>
          <a:p>
            <a:pPr eaLnBrk="1" hangingPunct="1">
              <a:spcBef>
                <a:spcPct val="0"/>
              </a:spcBef>
              <a:buFontTx/>
              <a:buNone/>
            </a:pPr>
            <a:r>
              <a:rPr lang="en-US" altLang="en-US" sz="2000">
                <a:latin typeface="Times New Roman" panose="02020603050405020304" pitchFamily="18" charset="0"/>
              </a:rPr>
              <a:t>We first put one of them above the other such that the decimal points are lined up. (click to see the animation)</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2">
            <a:extLst>
              <a:ext uri="{FF2B5EF4-FFF2-40B4-BE49-F238E27FC236}">
                <a16:creationId xmlns:a16="http://schemas.microsoft.com/office/drawing/2014/main" id="{01B0DD89-85FF-4107-B6E5-E00BC893B0E0}"/>
              </a:ext>
            </a:extLst>
          </p:cNvPr>
          <p:cNvSpPr txBox="1">
            <a:spLocks noChangeArrowheads="1"/>
          </p:cNvSpPr>
          <p:nvPr/>
        </p:nvSpPr>
        <p:spPr bwMode="auto">
          <a:xfrm>
            <a:off x="2971800" y="533400"/>
            <a:ext cx="26622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a:latin typeface="Times New Roman" panose="02020603050405020304" pitchFamily="18" charset="0"/>
              </a:rPr>
              <a:t>Ordering Decimals</a:t>
            </a:r>
          </a:p>
        </p:txBody>
      </p:sp>
      <p:sp>
        <p:nvSpPr>
          <p:cNvPr id="18435" name="Text Box 3">
            <a:extLst>
              <a:ext uri="{FF2B5EF4-FFF2-40B4-BE49-F238E27FC236}">
                <a16:creationId xmlns:a16="http://schemas.microsoft.com/office/drawing/2014/main" id="{B9A27CE5-048C-43EF-AC89-2C01EFA40E7C}"/>
              </a:ext>
            </a:extLst>
          </p:cNvPr>
          <p:cNvSpPr txBox="1">
            <a:spLocks noChangeArrowheads="1"/>
          </p:cNvSpPr>
          <p:nvPr/>
        </p:nvSpPr>
        <p:spPr bwMode="auto">
          <a:xfrm>
            <a:off x="990600" y="1066800"/>
            <a:ext cx="7469188"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a:latin typeface="Times New Roman" panose="02020603050405020304" pitchFamily="18" charset="0"/>
              </a:rPr>
              <a:t>Given two decimals, how do we determine quickly which one is larger?</a:t>
            </a:r>
          </a:p>
          <a:p>
            <a:pPr eaLnBrk="1" hangingPunct="1">
              <a:spcBef>
                <a:spcPct val="0"/>
              </a:spcBef>
              <a:buFontTx/>
              <a:buNone/>
            </a:pPr>
            <a:r>
              <a:rPr lang="en-US" altLang="en-US" sz="800">
                <a:latin typeface="Times New Roman" panose="02020603050405020304" pitchFamily="18" charset="0"/>
              </a:rPr>
              <a:t> </a:t>
            </a:r>
          </a:p>
          <a:p>
            <a:pPr eaLnBrk="1" hangingPunct="1">
              <a:spcBef>
                <a:spcPct val="0"/>
              </a:spcBef>
              <a:buFontTx/>
              <a:buNone/>
            </a:pPr>
            <a:r>
              <a:rPr lang="en-US" altLang="en-US" sz="2000">
                <a:latin typeface="Times New Roman" panose="02020603050405020304" pitchFamily="18" charset="0"/>
              </a:rPr>
              <a:t>          The method is rather easy to learn from just a few examples.</a:t>
            </a:r>
          </a:p>
        </p:txBody>
      </p:sp>
      <p:sp>
        <p:nvSpPr>
          <p:cNvPr id="18436" name="Text Box 4">
            <a:extLst>
              <a:ext uri="{FF2B5EF4-FFF2-40B4-BE49-F238E27FC236}">
                <a16:creationId xmlns:a16="http://schemas.microsoft.com/office/drawing/2014/main" id="{321146CC-9728-4EB9-9AFE-FAB9A00B92A8}"/>
              </a:ext>
            </a:extLst>
          </p:cNvPr>
          <p:cNvSpPr txBox="1">
            <a:spLocks noChangeArrowheads="1"/>
          </p:cNvSpPr>
          <p:nvPr/>
        </p:nvSpPr>
        <p:spPr bwMode="auto">
          <a:xfrm>
            <a:off x="990600" y="2111375"/>
            <a:ext cx="4494213"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a:latin typeface="Times New Roman" panose="02020603050405020304" pitchFamily="18" charset="0"/>
              </a:rPr>
              <a:t>Example</a:t>
            </a:r>
          </a:p>
          <a:p>
            <a:pPr eaLnBrk="1" hangingPunct="1">
              <a:spcBef>
                <a:spcPct val="0"/>
              </a:spcBef>
              <a:buFontTx/>
              <a:buNone/>
            </a:pPr>
            <a:r>
              <a:rPr lang="en-US" altLang="en-US" sz="2000">
                <a:latin typeface="Times New Roman" panose="02020603050405020304" pitchFamily="18" charset="0"/>
              </a:rPr>
              <a:t>Which one is larger, </a:t>
            </a:r>
            <a:r>
              <a:rPr lang="en-US" altLang="en-US" sz="2400">
                <a:solidFill>
                  <a:srgbClr val="0000FF"/>
                </a:solidFill>
                <a:latin typeface="Times New Roman" panose="02020603050405020304" pitchFamily="18" charset="0"/>
              </a:rPr>
              <a:t>6</a:t>
            </a:r>
            <a:r>
              <a:rPr lang="en-US" altLang="en-US" sz="2400" b="1">
                <a:solidFill>
                  <a:srgbClr val="0000FF"/>
                </a:solidFill>
                <a:latin typeface="Times New Roman" panose="02020603050405020304" pitchFamily="18" charset="0"/>
              </a:rPr>
              <a:t>.</a:t>
            </a:r>
            <a:r>
              <a:rPr lang="en-US" altLang="en-US" sz="2400">
                <a:solidFill>
                  <a:srgbClr val="0000FF"/>
                </a:solidFill>
                <a:latin typeface="Times New Roman" panose="02020603050405020304" pitchFamily="18" charset="0"/>
              </a:rPr>
              <a:t>724</a:t>
            </a:r>
            <a:r>
              <a:rPr lang="en-US" altLang="en-US" sz="2000">
                <a:latin typeface="Times New Roman" panose="02020603050405020304" pitchFamily="18" charset="0"/>
              </a:rPr>
              <a:t> or </a:t>
            </a:r>
            <a:r>
              <a:rPr lang="en-US" altLang="en-US" sz="2400">
                <a:solidFill>
                  <a:srgbClr val="0000FF"/>
                </a:solidFill>
                <a:latin typeface="Times New Roman" panose="02020603050405020304" pitchFamily="18" charset="0"/>
              </a:rPr>
              <a:t>6</a:t>
            </a:r>
            <a:r>
              <a:rPr lang="en-US" altLang="en-US" sz="2400" b="1">
                <a:solidFill>
                  <a:srgbClr val="0000FF"/>
                </a:solidFill>
                <a:latin typeface="Times New Roman" panose="02020603050405020304" pitchFamily="18" charset="0"/>
              </a:rPr>
              <a:t>.</a:t>
            </a:r>
            <a:r>
              <a:rPr lang="en-US" altLang="en-US" sz="2400">
                <a:solidFill>
                  <a:srgbClr val="0000FF"/>
                </a:solidFill>
                <a:latin typeface="Times New Roman" panose="02020603050405020304" pitchFamily="18" charset="0"/>
              </a:rPr>
              <a:t>72189</a:t>
            </a:r>
            <a:r>
              <a:rPr lang="en-US" altLang="en-US" sz="2000">
                <a:latin typeface="Times New Roman" panose="02020603050405020304" pitchFamily="18" charset="0"/>
              </a:rPr>
              <a:t> ?</a:t>
            </a:r>
          </a:p>
        </p:txBody>
      </p:sp>
      <p:sp>
        <p:nvSpPr>
          <p:cNvPr id="18437" name="Text Box 5">
            <a:extLst>
              <a:ext uri="{FF2B5EF4-FFF2-40B4-BE49-F238E27FC236}">
                <a16:creationId xmlns:a16="http://schemas.microsoft.com/office/drawing/2014/main" id="{AACC2B9B-39C7-4043-8AF8-E6A7D8F833E2}"/>
              </a:ext>
            </a:extLst>
          </p:cNvPr>
          <p:cNvSpPr txBox="1">
            <a:spLocks noChangeArrowheads="1"/>
          </p:cNvSpPr>
          <p:nvPr/>
        </p:nvSpPr>
        <p:spPr bwMode="auto">
          <a:xfrm>
            <a:off x="990600" y="2895600"/>
            <a:ext cx="7635875"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a:latin typeface="Times New Roman" panose="02020603050405020304" pitchFamily="18" charset="0"/>
              </a:rPr>
              <a:t>Solution</a:t>
            </a:r>
          </a:p>
          <a:p>
            <a:pPr eaLnBrk="1" hangingPunct="1">
              <a:spcBef>
                <a:spcPct val="0"/>
              </a:spcBef>
              <a:buFontTx/>
              <a:buNone/>
            </a:pPr>
            <a:r>
              <a:rPr lang="en-US" altLang="en-US" sz="2000">
                <a:latin typeface="Times New Roman" panose="02020603050405020304" pitchFamily="18" charset="0"/>
              </a:rPr>
              <a:t>We first put one of them above the other such that the decimal points are lined up. </a:t>
            </a:r>
          </a:p>
        </p:txBody>
      </p:sp>
      <p:sp>
        <p:nvSpPr>
          <p:cNvPr id="21510" name="Text Box 6">
            <a:extLst>
              <a:ext uri="{FF2B5EF4-FFF2-40B4-BE49-F238E27FC236}">
                <a16:creationId xmlns:a16="http://schemas.microsoft.com/office/drawing/2014/main" id="{16DB64CA-EF06-4E5B-AC76-9D509E27A40B}"/>
              </a:ext>
            </a:extLst>
          </p:cNvPr>
          <p:cNvSpPr txBox="1">
            <a:spLocks noChangeArrowheads="1"/>
          </p:cNvSpPr>
          <p:nvPr/>
        </p:nvSpPr>
        <p:spPr bwMode="auto">
          <a:xfrm>
            <a:off x="3119438" y="2424113"/>
            <a:ext cx="869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a:solidFill>
                  <a:srgbClr val="0000FF"/>
                </a:solidFill>
                <a:latin typeface="Times New Roman" panose="02020603050405020304" pitchFamily="18" charset="0"/>
              </a:rPr>
              <a:t>6</a:t>
            </a:r>
            <a:r>
              <a:rPr lang="en-US" altLang="en-US" sz="2400" b="1">
                <a:solidFill>
                  <a:srgbClr val="FF0000"/>
                </a:solidFill>
                <a:latin typeface="Times New Roman" panose="02020603050405020304" pitchFamily="18" charset="0"/>
              </a:rPr>
              <a:t>.</a:t>
            </a:r>
            <a:r>
              <a:rPr lang="en-US" altLang="en-US" sz="2400">
                <a:solidFill>
                  <a:srgbClr val="0000FF"/>
                </a:solidFill>
                <a:latin typeface="Times New Roman" panose="02020603050405020304" pitchFamily="18" charset="0"/>
              </a:rPr>
              <a:t>724</a:t>
            </a:r>
          </a:p>
        </p:txBody>
      </p:sp>
    </p:spTree>
  </p:cSld>
  <p:clrMapOvr>
    <a:masterClrMapping/>
  </p:clrMapOvr>
  <p:transition advTm="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0" presetClass="path" presetSubtype="0" accel="50000" decel="50000" fill="hold" grpId="0" nodeType="afterEffect">
                                  <p:stCondLst>
                                    <p:cond delay="0"/>
                                  </p:stCondLst>
                                  <p:childTnLst>
                                    <p:animMotion origin="layout" path="M -0.0033 -0.0007 C -0.00608 0.01435 -0.0073 0.06273 -0.01858 0.09004 C -0.02987 0.11736 -0.04914 0.1405 -0.07066 0.16365 C -0.09219 0.1868 -0.12691 0.20601 -0.14775 0.22893 C -0.16858 0.25185 -0.18559 0.28611 -0.19566 0.30115 " pathEditMode="relative" rAng="0" ptsTypes="aaaaa">
                                      <p:cBhvr>
                                        <p:cTn id="6" dur="2000" fill="hold"/>
                                        <p:tgtEl>
                                          <p:spTgt spid="21510"/>
                                        </p:tgtEl>
                                        <p:attrNameLst>
                                          <p:attrName>ppt_x</p:attrName>
                                          <p:attrName>ppt_y</p:attrName>
                                        </p:attrNameLst>
                                      </p:cBhvr>
                                      <p:rCtr x="-9618" y="1509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2">
            <a:extLst>
              <a:ext uri="{FF2B5EF4-FFF2-40B4-BE49-F238E27FC236}">
                <a16:creationId xmlns:a16="http://schemas.microsoft.com/office/drawing/2014/main" id="{BEFC2A8E-25B5-4C6A-B1E5-0E4D1989D557}"/>
              </a:ext>
            </a:extLst>
          </p:cNvPr>
          <p:cNvSpPr txBox="1">
            <a:spLocks noChangeArrowheads="1"/>
          </p:cNvSpPr>
          <p:nvPr/>
        </p:nvSpPr>
        <p:spPr bwMode="auto">
          <a:xfrm>
            <a:off x="2971800" y="533400"/>
            <a:ext cx="26622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a:latin typeface="Times New Roman" panose="02020603050405020304" pitchFamily="18" charset="0"/>
              </a:rPr>
              <a:t>Ordering Decimals</a:t>
            </a:r>
          </a:p>
        </p:txBody>
      </p:sp>
      <p:sp>
        <p:nvSpPr>
          <p:cNvPr id="19459" name="Text Box 3">
            <a:extLst>
              <a:ext uri="{FF2B5EF4-FFF2-40B4-BE49-F238E27FC236}">
                <a16:creationId xmlns:a16="http://schemas.microsoft.com/office/drawing/2014/main" id="{30BECF57-4A35-4557-8022-330D74A94D71}"/>
              </a:ext>
            </a:extLst>
          </p:cNvPr>
          <p:cNvSpPr txBox="1">
            <a:spLocks noChangeArrowheads="1"/>
          </p:cNvSpPr>
          <p:nvPr/>
        </p:nvSpPr>
        <p:spPr bwMode="auto">
          <a:xfrm>
            <a:off x="990600" y="1066800"/>
            <a:ext cx="7469188"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a:latin typeface="Times New Roman" panose="02020603050405020304" pitchFamily="18" charset="0"/>
              </a:rPr>
              <a:t>Given two decimals, how do we determine quickly which one is larger?</a:t>
            </a:r>
          </a:p>
          <a:p>
            <a:pPr eaLnBrk="1" hangingPunct="1">
              <a:spcBef>
                <a:spcPct val="0"/>
              </a:spcBef>
              <a:buFontTx/>
              <a:buNone/>
            </a:pPr>
            <a:r>
              <a:rPr lang="en-US" altLang="en-US" sz="800">
                <a:latin typeface="Times New Roman" panose="02020603050405020304" pitchFamily="18" charset="0"/>
              </a:rPr>
              <a:t> </a:t>
            </a:r>
          </a:p>
          <a:p>
            <a:pPr eaLnBrk="1" hangingPunct="1">
              <a:spcBef>
                <a:spcPct val="0"/>
              </a:spcBef>
              <a:buFontTx/>
              <a:buNone/>
            </a:pPr>
            <a:r>
              <a:rPr lang="en-US" altLang="en-US" sz="2000">
                <a:latin typeface="Times New Roman" panose="02020603050405020304" pitchFamily="18" charset="0"/>
              </a:rPr>
              <a:t>          The method is rather easy to learn from just a few examples.</a:t>
            </a:r>
          </a:p>
        </p:txBody>
      </p:sp>
      <p:sp>
        <p:nvSpPr>
          <p:cNvPr id="19460" name="Text Box 4">
            <a:extLst>
              <a:ext uri="{FF2B5EF4-FFF2-40B4-BE49-F238E27FC236}">
                <a16:creationId xmlns:a16="http://schemas.microsoft.com/office/drawing/2014/main" id="{F6EC1CF5-3BAE-458A-96FD-EACAED10970D}"/>
              </a:ext>
            </a:extLst>
          </p:cNvPr>
          <p:cNvSpPr txBox="1">
            <a:spLocks noChangeArrowheads="1"/>
          </p:cNvSpPr>
          <p:nvPr/>
        </p:nvSpPr>
        <p:spPr bwMode="auto">
          <a:xfrm>
            <a:off x="990600" y="2111375"/>
            <a:ext cx="4494213"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a:latin typeface="Times New Roman" panose="02020603050405020304" pitchFamily="18" charset="0"/>
              </a:rPr>
              <a:t>Example</a:t>
            </a:r>
          </a:p>
          <a:p>
            <a:pPr eaLnBrk="1" hangingPunct="1">
              <a:spcBef>
                <a:spcPct val="0"/>
              </a:spcBef>
              <a:buFontTx/>
              <a:buNone/>
            </a:pPr>
            <a:r>
              <a:rPr lang="en-US" altLang="en-US" sz="2000">
                <a:latin typeface="Times New Roman" panose="02020603050405020304" pitchFamily="18" charset="0"/>
              </a:rPr>
              <a:t>Which one is larger, </a:t>
            </a:r>
            <a:r>
              <a:rPr lang="en-US" altLang="en-US" sz="2400">
                <a:solidFill>
                  <a:srgbClr val="0000FF"/>
                </a:solidFill>
                <a:latin typeface="Times New Roman" panose="02020603050405020304" pitchFamily="18" charset="0"/>
              </a:rPr>
              <a:t>6</a:t>
            </a:r>
            <a:r>
              <a:rPr lang="en-US" altLang="en-US" sz="2400" b="1">
                <a:solidFill>
                  <a:srgbClr val="0000FF"/>
                </a:solidFill>
                <a:latin typeface="Times New Roman" panose="02020603050405020304" pitchFamily="18" charset="0"/>
              </a:rPr>
              <a:t>.</a:t>
            </a:r>
            <a:r>
              <a:rPr lang="en-US" altLang="en-US" sz="2400">
                <a:solidFill>
                  <a:srgbClr val="0000FF"/>
                </a:solidFill>
                <a:latin typeface="Times New Roman" panose="02020603050405020304" pitchFamily="18" charset="0"/>
              </a:rPr>
              <a:t>724</a:t>
            </a:r>
            <a:r>
              <a:rPr lang="en-US" altLang="en-US" sz="2000">
                <a:latin typeface="Times New Roman" panose="02020603050405020304" pitchFamily="18" charset="0"/>
              </a:rPr>
              <a:t> or </a:t>
            </a:r>
            <a:r>
              <a:rPr lang="en-US" altLang="en-US" sz="2400">
                <a:solidFill>
                  <a:srgbClr val="0000FF"/>
                </a:solidFill>
                <a:latin typeface="Times New Roman" panose="02020603050405020304" pitchFamily="18" charset="0"/>
              </a:rPr>
              <a:t>6</a:t>
            </a:r>
            <a:r>
              <a:rPr lang="en-US" altLang="en-US" sz="2400" b="1">
                <a:solidFill>
                  <a:srgbClr val="0000FF"/>
                </a:solidFill>
                <a:latin typeface="Times New Roman" panose="02020603050405020304" pitchFamily="18" charset="0"/>
              </a:rPr>
              <a:t>.</a:t>
            </a:r>
            <a:r>
              <a:rPr lang="en-US" altLang="en-US" sz="2400">
                <a:solidFill>
                  <a:srgbClr val="0000FF"/>
                </a:solidFill>
                <a:latin typeface="Times New Roman" panose="02020603050405020304" pitchFamily="18" charset="0"/>
              </a:rPr>
              <a:t>72189</a:t>
            </a:r>
            <a:r>
              <a:rPr lang="en-US" altLang="en-US" sz="2000">
                <a:latin typeface="Times New Roman" panose="02020603050405020304" pitchFamily="18" charset="0"/>
              </a:rPr>
              <a:t> ?</a:t>
            </a:r>
          </a:p>
        </p:txBody>
      </p:sp>
      <p:sp>
        <p:nvSpPr>
          <p:cNvPr id="19461" name="Text Box 5">
            <a:extLst>
              <a:ext uri="{FF2B5EF4-FFF2-40B4-BE49-F238E27FC236}">
                <a16:creationId xmlns:a16="http://schemas.microsoft.com/office/drawing/2014/main" id="{9C0444F9-0E65-4D8C-AFBE-BBD3A6B8D5FF}"/>
              </a:ext>
            </a:extLst>
          </p:cNvPr>
          <p:cNvSpPr txBox="1">
            <a:spLocks noChangeArrowheads="1"/>
          </p:cNvSpPr>
          <p:nvPr/>
        </p:nvSpPr>
        <p:spPr bwMode="auto">
          <a:xfrm>
            <a:off x="990600" y="2895600"/>
            <a:ext cx="7635875"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a:latin typeface="Times New Roman" panose="02020603050405020304" pitchFamily="18" charset="0"/>
              </a:rPr>
              <a:t>Solution</a:t>
            </a:r>
          </a:p>
          <a:p>
            <a:pPr eaLnBrk="1" hangingPunct="1">
              <a:spcBef>
                <a:spcPct val="0"/>
              </a:spcBef>
              <a:buFontTx/>
              <a:buNone/>
            </a:pPr>
            <a:r>
              <a:rPr lang="en-US" altLang="en-US" sz="2000">
                <a:latin typeface="Times New Roman" panose="02020603050405020304" pitchFamily="18" charset="0"/>
              </a:rPr>
              <a:t>We first put one of them above the other such that the decimal points are lined up. </a:t>
            </a:r>
          </a:p>
        </p:txBody>
      </p:sp>
      <p:sp>
        <p:nvSpPr>
          <p:cNvPr id="22535" name="Text Box 7">
            <a:extLst>
              <a:ext uri="{FF2B5EF4-FFF2-40B4-BE49-F238E27FC236}">
                <a16:creationId xmlns:a16="http://schemas.microsoft.com/office/drawing/2014/main" id="{42C15C31-614D-43D4-AB63-434F9658D4D9}"/>
              </a:ext>
            </a:extLst>
          </p:cNvPr>
          <p:cNvSpPr txBox="1">
            <a:spLocks noChangeArrowheads="1"/>
          </p:cNvSpPr>
          <p:nvPr/>
        </p:nvSpPr>
        <p:spPr bwMode="auto">
          <a:xfrm>
            <a:off x="4144963" y="2420938"/>
            <a:ext cx="1174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a:solidFill>
                  <a:srgbClr val="0000FF"/>
                </a:solidFill>
                <a:latin typeface="Times New Roman" panose="02020603050405020304" pitchFamily="18" charset="0"/>
              </a:rPr>
              <a:t>6</a:t>
            </a:r>
            <a:r>
              <a:rPr lang="en-US" altLang="en-US" sz="2400" b="1">
                <a:solidFill>
                  <a:srgbClr val="FF0000"/>
                </a:solidFill>
                <a:latin typeface="Times New Roman" panose="02020603050405020304" pitchFamily="18" charset="0"/>
              </a:rPr>
              <a:t>.</a:t>
            </a:r>
            <a:r>
              <a:rPr lang="en-US" altLang="en-US" sz="2400">
                <a:solidFill>
                  <a:srgbClr val="0000FF"/>
                </a:solidFill>
                <a:latin typeface="Times New Roman" panose="02020603050405020304" pitchFamily="18" charset="0"/>
              </a:rPr>
              <a:t>72189</a:t>
            </a:r>
          </a:p>
        </p:txBody>
      </p:sp>
      <p:sp>
        <p:nvSpPr>
          <p:cNvPr id="19463" name="Text Box 8">
            <a:extLst>
              <a:ext uri="{FF2B5EF4-FFF2-40B4-BE49-F238E27FC236}">
                <a16:creationId xmlns:a16="http://schemas.microsoft.com/office/drawing/2014/main" id="{B78E7732-1D75-4706-A847-8A973E6F58BD}"/>
              </a:ext>
            </a:extLst>
          </p:cNvPr>
          <p:cNvSpPr txBox="1">
            <a:spLocks noChangeArrowheads="1"/>
          </p:cNvSpPr>
          <p:nvPr/>
        </p:nvSpPr>
        <p:spPr bwMode="auto">
          <a:xfrm>
            <a:off x="1296988" y="4478338"/>
            <a:ext cx="869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a:solidFill>
                  <a:srgbClr val="0000FF"/>
                </a:solidFill>
                <a:latin typeface="Times New Roman" panose="02020603050405020304" pitchFamily="18" charset="0"/>
              </a:rPr>
              <a:t>6</a:t>
            </a:r>
            <a:r>
              <a:rPr lang="en-US" altLang="en-US" sz="2400" b="1">
                <a:solidFill>
                  <a:srgbClr val="FF0000"/>
                </a:solidFill>
                <a:latin typeface="Times New Roman" panose="02020603050405020304" pitchFamily="18" charset="0"/>
              </a:rPr>
              <a:t>.</a:t>
            </a:r>
            <a:r>
              <a:rPr lang="en-US" altLang="en-US" sz="2400">
                <a:solidFill>
                  <a:srgbClr val="0000FF"/>
                </a:solidFill>
                <a:latin typeface="Times New Roman" panose="02020603050405020304" pitchFamily="18" charset="0"/>
              </a:rPr>
              <a:t>724</a:t>
            </a:r>
          </a:p>
        </p:txBody>
      </p:sp>
    </p:spTree>
  </p:cSld>
  <p:clrMapOvr>
    <a:masterClrMapping/>
  </p:clrMapOvr>
  <p:transition advTm="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0" presetClass="path" presetSubtype="0" accel="50000" decel="50000" fill="hold" nodeType="afterEffect">
                                  <p:stCondLst>
                                    <p:cond delay="0"/>
                                  </p:stCondLst>
                                  <p:childTnLst>
                                    <p:animMotion origin="layout" path="M -0.0019 -0.00023 C -0.00486 0.02338 -0.00902 0.09375 -0.01996 0.14005 C -0.0309 0.18635 -0.04513 0.23472 -0.06805 0.27755 C -0.09097 0.32037 -0.12829 0.37246 -0.15763 0.39699 C -0.18697 0.42153 -0.21875 0.43357 -0.24409 0.42477 C -0.26944 0.41597 -0.29565 0.36088 -0.3092 0.34422 " pathEditMode="relative" rAng="0" ptsTypes="aaaaaa">
                                      <p:cBhvr>
                                        <p:cTn id="6" dur="2000" fill="hold"/>
                                        <p:tgtEl>
                                          <p:spTgt spid="22535">
                                            <p:txEl>
                                              <p:pRg st="0" end="0"/>
                                            </p:txEl>
                                          </p:spTgt>
                                        </p:tgtEl>
                                        <p:attrNameLst>
                                          <p:attrName>ppt_x</p:attrName>
                                          <p:attrName>ppt_y</p:attrName>
                                        </p:attrNameLst>
                                      </p:cBhvr>
                                      <p:rCtr x="-15365" y="2169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5">
            <a:extLst>
              <a:ext uri="{FF2B5EF4-FFF2-40B4-BE49-F238E27FC236}">
                <a16:creationId xmlns:a16="http://schemas.microsoft.com/office/drawing/2014/main" id="{AB1EF04B-7B1F-48A7-A0EE-95BD0521CB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2288" y="885825"/>
            <a:ext cx="5775325" cy="520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TextBox 4">
            <a:extLst>
              <a:ext uri="{FF2B5EF4-FFF2-40B4-BE49-F238E27FC236}">
                <a16:creationId xmlns:a16="http://schemas.microsoft.com/office/drawing/2014/main" id="{A7255A8A-FF6A-45AF-9B56-379370710FCF}"/>
              </a:ext>
            </a:extLst>
          </p:cNvPr>
          <p:cNvSpPr txBox="1">
            <a:spLocks noChangeArrowheads="1"/>
          </p:cNvSpPr>
          <p:nvPr/>
        </p:nvSpPr>
        <p:spPr bwMode="auto">
          <a:xfrm>
            <a:off x="1447800" y="6146800"/>
            <a:ext cx="6629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a:latin typeface="Times New Roman" panose="02020603050405020304" pitchFamily="18" charset="0"/>
              </a:rPr>
              <a:t>A store front display in NYC showing price tags with decimals.</a:t>
            </a:r>
          </a:p>
        </p:txBody>
      </p:sp>
      <p:sp>
        <p:nvSpPr>
          <p:cNvPr id="3076" name="TextBox 5">
            <a:extLst>
              <a:ext uri="{FF2B5EF4-FFF2-40B4-BE49-F238E27FC236}">
                <a16:creationId xmlns:a16="http://schemas.microsoft.com/office/drawing/2014/main" id="{68574335-2DA1-4106-8BA2-0A3FDA928110}"/>
              </a:ext>
            </a:extLst>
          </p:cNvPr>
          <p:cNvSpPr txBox="1">
            <a:spLocks noChangeArrowheads="1"/>
          </p:cNvSpPr>
          <p:nvPr/>
        </p:nvSpPr>
        <p:spPr bwMode="auto">
          <a:xfrm>
            <a:off x="2089150" y="298450"/>
            <a:ext cx="50117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a:latin typeface="Times New Roman" panose="02020603050405020304" pitchFamily="18" charset="0"/>
              </a:rPr>
              <a:t>The Use of Decimals in the Real World</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6">
            <a:extLst>
              <a:ext uri="{FF2B5EF4-FFF2-40B4-BE49-F238E27FC236}">
                <a16:creationId xmlns:a16="http://schemas.microsoft.com/office/drawing/2014/main" id="{7DDF7079-1400-45A1-A816-50C23495EEA3}"/>
              </a:ext>
            </a:extLst>
          </p:cNvPr>
          <p:cNvSpPr txBox="1">
            <a:spLocks noChangeArrowheads="1"/>
          </p:cNvSpPr>
          <p:nvPr/>
        </p:nvSpPr>
        <p:spPr bwMode="auto">
          <a:xfrm>
            <a:off x="1306513" y="4770438"/>
            <a:ext cx="1174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a:solidFill>
                  <a:srgbClr val="0000FF"/>
                </a:solidFill>
                <a:latin typeface="Times New Roman" panose="02020603050405020304" pitchFamily="18" charset="0"/>
              </a:rPr>
              <a:t>6</a:t>
            </a:r>
            <a:r>
              <a:rPr lang="en-US" altLang="en-US" sz="2400" b="1">
                <a:solidFill>
                  <a:srgbClr val="FF0000"/>
                </a:solidFill>
                <a:latin typeface="Times New Roman" panose="02020603050405020304" pitchFamily="18" charset="0"/>
              </a:rPr>
              <a:t>.</a:t>
            </a:r>
            <a:r>
              <a:rPr lang="en-US" altLang="en-US" sz="2400">
                <a:solidFill>
                  <a:srgbClr val="0000FF"/>
                </a:solidFill>
                <a:latin typeface="Times New Roman" panose="02020603050405020304" pitchFamily="18" charset="0"/>
              </a:rPr>
              <a:t>72189</a:t>
            </a:r>
          </a:p>
        </p:txBody>
      </p:sp>
      <p:sp>
        <p:nvSpPr>
          <p:cNvPr id="20483" name="Text Box 2">
            <a:extLst>
              <a:ext uri="{FF2B5EF4-FFF2-40B4-BE49-F238E27FC236}">
                <a16:creationId xmlns:a16="http://schemas.microsoft.com/office/drawing/2014/main" id="{744E59D8-E90C-40C4-9B23-CB32ABBD6237}"/>
              </a:ext>
            </a:extLst>
          </p:cNvPr>
          <p:cNvSpPr txBox="1">
            <a:spLocks noChangeArrowheads="1"/>
          </p:cNvSpPr>
          <p:nvPr/>
        </p:nvSpPr>
        <p:spPr bwMode="auto">
          <a:xfrm>
            <a:off x="2971800" y="533400"/>
            <a:ext cx="26622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a:latin typeface="Times New Roman" panose="02020603050405020304" pitchFamily="18" charset="0"/>
              </a:rPr>
              <a:t>Ordering Decimals</a:t>
            </a:r>
          </a:p>
        </p:txBody>
      </p:sp>
      <p:sp>
        <p:nvSpPr>
          <p:cNvPr id="20484" name="Text Box 3">
            <a:extLst>
              <a:ext uri="{FF2B5EF4-FFF2-40B4-BE49-F238E27FC236}">
                <a16:creationId xmlns:a16="http://schemas.microsoft.com/office/drawing/2014/main" id="{E99187F5-5E17-41F9-8F58-25459D357899}"/>
              </a:ext>
            </a:extLst>
          </p:cNvPr>
          <p:cNvSpPr txBox="1">
            <a:spLocks noChangeArrowheads="1"/>
          </p:cNvSpPr>
          <p:nvPr/>
        </p:nvSpPr>
        <p:spPr bwMode="auto">
          <a:xfrm>
            <a:off x="990600" y="1066800"/>
            <a:ext cx="7469188"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a:latin typeface="Times New Roman" panose="02020603050405020304" pitchFamily="18" charset="0"/>
              </a:rPr>
              <a:t>Given two decimals, how do we determine quickly which one is larger?</a:t>
            </a:r>
          </a:p>
          <a:p>
            <a:pPr eaLnBrk="1" hangingPunct="1">
              <a:spcBef>
                <a:spcPct val="0"/>
              </a:spcBef>
              <a:buFontTx/>
              <a:buNone/>
            </a:pPr>
            <a:r>
              <a:rPr lang="en-US" altLang="en-US" sz="800">
                <a:latin typeface="Times New Roman" panose="02020603050405020304" pitchFamily="18" charset="0"/>
              </a:rPr>
              <a:t> </a:t>
            </a:r>
          </a:p>
          <a:p>
            <a:pPr eaLnBrk="1" hangingPunct="1">
              <a:spcBef>
                <a:spcPct val="0"/>
              </a:spcBef>
              <a:buFontTx/>
              <a:buNone/>
            </a:pPr>
            <a:r>
              <a:rPr lang="en-US" altLang="en-US" sz="2000">
                <a:latin typeface="Times New Roman" panose="02020603050405020304" pitchFamily="18" charset="0"/>
              </a:rPr>
              <a:t>          The method is rather easy to learn from just a few examples.</a:t>
            </a:r>
          </a:p>
        </p:txBody>
      </p:sp>
      <p:sp>
        <p:nvSpPr>
          <p:cNvPr id="20485" name="Text Box 4">
            <a:extLst>
              <a:ext uri="{FF2B5EF4-FFF2-40B4-BE49-F238E27FC236}">
                <a16:creationId xmlns:a16="http://schemas.microsoft.com/office/drawing/2014/main" id="{8219CEDF-9A5F-486C-9ED7-2FE9F26C6879}"/>
              </a:ext>
            </a:extLst>
          </p:cNvPr>
          <p:cNvSpPr txBox="1">
            <a:spLocks noChangeArrowheads="1"/>
          </p:cNvSpPr>
          <p:nvPr/>
        </p:nvSpPr>
        <p:spPr bwMode="auto">
          <a:xfrm>
            <a:off x="990600" y="2111375"/>
            <a:ext cx="4494213"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a:latin typeface="Times New Roman" panose="02020603050405020304" pitchFamily="18" charset="0"/>
              </a:rPr>
              <a:t>Example</a:t>
            </a:r>
          </a:p>
          <a:p>
            <a:pPr eaLnBrk="1" hangingPunct="1">
              <a:spcBef>
                <a:spcPct val="0"/>
              </a:spcBef>
              <a:buFontTx/>
              <a:buNone/>
            </a:pPr>
            <a:r>
              <a:rPr lang="en-US" altLang="en-US" sz="2000">
                <a:latin typeface="Times New Roman" panose="02020603050405020304" pitchFamily="18" charset="0"/>
              </a:rPr>
              <a:t>Which one is larger, </a:t>
            </a:r>
            <a:r>
              <a:rPr lang="en-US" altLang="en-US" sz="2400">
                <a:solidFill>
                  <a:srgbClr val="0000FF"/>
                </a:solidFill>
                <a:latin typeface="Times New Roman" panose="02020603050405020304" pitchFamily="18" charset="0"/>
              </a:rPr>
              <a:t>6</a:t>
            </a:r>
            <a:r>
              <a:rPr lang="en-US" altLang="en-US" sz="2400" b="1">
                <a:solidFill>
                  <a:srgbClr val="0000FF"/>
                </a:solidFill>
                <a:latin typeface="Times New Roman" panose="02020603050405020304" pitchFamily="18" charset="0"/>
              </a:rPr>
              <a:t>.</a:t>
            </a:r>
            <a:r>
              <a:rPr lang="en-US" altLang="en-US" sz="2400">
                <a:solidFill>
                  <a:srgbClr val="0000FF"/>
                </a:solidFill>
                <a:latin typeface="Times New Roman" panose="02020603050405020304" pitchFamily="18" charset="0"/>
              </a:rPr>
              <a:t>724</a:t>
            </a:r>
            <a:r>
              <a:rPr lang="en-US" altLang="en-US" sz="2000">
                <a:latin typeface="Times New Roman" panose="02020603050405020304" pitchFamily="18" charset="0"/>
              </a:rPr>
              <a:t> or </a:t>
            </a:r>
            <a:r>
              <a:rPr lang="en-US" altLang="en-US" sz="2400">
                <a:solidFill>
                  <a:srgbClr val="0000FF"/>
                </a:solidFill>
                <a:latin typeface="Times New Roman" panose="02020603050405020304" pitchFamily="18" charset="0"/>
              </a:rPr>
              <a:t>6</a:t>
            </a:r>
            <a:r>
              <a:rPr lang="en-US" altLang="en-US" sz="2400" b="1">
                <a:solidFill>
                  <a:srgbClr val="0000FF"/>
                </a:solidFill>
                <a:latin typeface="Times New Roman" panose="02020603050405020304" pitchFamily="18" charset="0"/>
              </a:rPr>
              <a:t>.</a:t>
            </a:r>
            <a:r>
              <a:rPr lang="en-US" altLang="en-US" sz="2400">
                <a:solidFill>
                  <a:srgbClr val="0000FF"/>
                </a:solidFill>
                <a:latin typeface="Times New Roman" panose="02020603050405020304" pitchFamily="18" charset="0"/>
              </a:rPr>
              <a:t>72189</a:t>
            </a:r>
            <a:r>
              <a:rPr lang="en-US" altLang="en-US" sz="2000">
                <a:latin typeface="Times New Roman" panose="02020603050405020304" pitchFamily="18" charset="0"/>
              </a:rPr>
              <a:t> ?</a:t>
            </a:r>
          </a:p>
        </p:txBody>
      </p:sp>
      <p:sp>
        <p:nvSpPr>
          <p:cNvPr id="20486" name="Text Box 5">
            <a:extLst>
              <a:ext uri="{FF2B5EF4-FFF2-40B4-BE49-F238E27FC236}">
                <a16:creationId xmlns:a16="http://schemas.microsoft.com/office/drawing/2014/main" id="{2D9C3B48-651F-4AD1-BA9E-7D7662CF3CBB}"/>
              </a:ext>
            </a:extLst>
          </p:cNvPr>
          <p:cNvSpPr txBox="1">
            <a:spLocks noChangeArrowheads="1"/>
          </p:cNvSpPr>
          <p:nvPr/>
        </p:nvSpPr>
        <p:spPr bwMode="auto">
          <a:xfrm>
            <a:off x="990600" y="2895600"/>
            <a:ext cx="7635875"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a:latin typeface="Times New Roman" panose="02020603050405020304" pitchFamily="18" charset="0"/>
              </a:rPr>
              <a:t>Solution</a:t>
            </a:r>
          </a:p>
          <a:p>
            <a:pPr eaLnBrk="1" hangingPunct="1">
              <a:spcBef>
                <a:spcPct val="0"/>
              </a:spcBef>
              <a:buFontTx/>
              <a:buNone/>
            </a:pPr>
            <a:r>
              <a:rPr lang="en-US" altLang="en-US" sz="2000">
                <a:latin typeface="Times New Roman" panose="02020603050405020304" pitchFamily="18" charset="0"/>
              </a:rPr>
              <a:t>We first put one of them above the other such that the decimal points are lined up. </a:t>
            </a:r>
          </a:p>
        </p:txBody>
      </p:sp>
      <p:sp>
        <p:nvSpPr>
          <p:cNvPr id="20487" name="Text Box 7">
            <a:extLst>
              <a:ext uri="{FF2B5EF4-FFF2-40B4-BE49-F238E27FC236}">
                <a16:creationId xmlns:a16="http://schemas.microsoft.com/office/drawing/2014/main" id="{871EEF86-5DDC-45C6-A0EE-08C2913E4629}"/>
              </a:ext>
            </a:extLst>
          </p:cNvPr>
          <p:cNvSpPr txBox="1">
            <a:spLocks noChangeArrowheads="1"/>
          </p:cNvSpPr>
          <p:nvPr/>
        </p:nvSpPr>
        <p:spPr bwMode="auto">
          <a:xfrm>
            <a:off x="1296988" y="4478338"/>
            <a:ext cx="869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a:solidFill>
                  <a:srgbClr val="0000FF"/>
                </a:solidFill>
                <a:latin typeface="Times New Roman" panose="02020603050405020304" pitchFamily="18" charset="0"/>
              </a:rPr>
              <a:t>6</a:t>
            </a:r>
            <a:r>
              <a:rPr lang="en-US" altLang="en-US" sz="2400" b="1">
                <a:solidFill>
                  <a:srgbClr val="FF0000"/>
                </a:solidFill>
                <a:latin typeface="Times New Roman" panose="02020603050405020304" pitchFamily="18" charset="0"/>
              </a:rPr>
              <a:t>.</a:t>
            </a:r>
            <a:r>
              <a:rPr lang="en-US" altLang="en-US" sz="2400">
                <a:solidFill>
                  <a:srgbClr val="0000FF"/>
                </a:solidFill>
                <a:latin typeface="Times New Roman" panose="02020603050405020304" pitchFamily="18" charset="0"/>
              </a:rPr>
              <a:t>724</a:t>
            </a:r>
          </a:p>
        </p:txBody>
      </p:sp>
      <p:sp>
        <p:nvSpPr>
          <p:cNvPr id="23560" name="Text Box 8">
            <a:extLst>
              <a:ext uri="{FF2B5EF4-FFF2-40B4-BE49-F238E27FC236}">
                <a16:creationId xmlns:a16="http://schemas.microsoft.com/office/drawing/2014/main" id="{333D89BD-50B8-4784-9038-AE841B1D9057}"/>
              </a:ext>
            </a:extLst>
          </p:cNvPr>
          <p:cNvSpPr txBox="1">
            <a:spLocks noChangeArrowheads="1"/>
          </p:cNvSpPr>
          <p:nvPr/>
        </p:nvSpPr>
        <p:spPr bwMode="auto">
          <a:xfrm>
            <a:off x="3184525" y="3846513"/>
            <a:ext cx="5578475" cy="1189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a:latin typeface="Times New Roman" panose="02020603050405020304" pitchFamily="18" charset="0"/>
              </a:rPr>
              <a:t>Next we compare the whole number portions – whichever has the larger whole number portion is the bigger decimal.</a:t>
            </a:r>
            <a:br>
              <a:rPr lang="en-US" altLang="en-US" sz="2000">
                <a:latin typeface="Times New Roman" panose="02020603050405020304" pitchFamily="18" charset="0"/>
              </a:rPr>
            </a:br>
            <a:r>
              <a:rPr lang="en-US" altLang="en-US" sz="1200">
                <a:latin typeface="Times New Roman" panose="02020603050405020304" pitchFamily="18" charset="0"/>
              </a:rPr>
              <a:t> </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3560">
                                            <p:txEl>
                                              <p:pRg st="0" end="0"/>
                                            </p:txEl>
                                          </p:spTgt>
                                        </p:tgtEl>
                                        <p:attrNameLst>
                                          <p:attrName>style.visibility</p:attrName>
                                        </p:attrNameLst>
                                      </p:cBhvr>
                                      <p:to>
                                        <p:strVal val="visible"/>
                                      </p:to>
                                    </p:set>
                                    <p:animEffect transition="in" filter="wipe(up)">
                                      <p:cBhvr>
                                        <p:cTn id="7" dur="500"/>
                                        <p:tgtEl>
                                          <p:spTgt spid="2356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60"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CDDA06F4-E8AB-42B2-969C-ABF9E3A5C5AE}"/>
              </a:ext>
            </a:extLst>
          </p:cNvPr>
          <p:cNvSpPr>
            <a:spLocks noChangeArrowheads="1"/>
          </p:cNvSpPr>
          <p:nvPr/>
        </p:nvSpPr>
        <p:spPr bwMode="auto">
          <a:xfrm>
            <a:off x="1600200" y="4541838"/>
            <a:ext cx="182563" cy="609600"/>
          </a:xfrm>
          <a:prstGeom prst="rect">
            <a:avLst/>
          </a:prstGeom>
          <a:solidFill>
            <a:srgbClr val="FFFF00"/>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000">
              <a:latin typeface="Times New Roman" panose="02020603050405020304" pitchFamily="18" charset="0"/>
            </a:endParaRPr>
          </a:p>
        </p:txBody>
      </p:sp>
      <p:sp>
        <p:nvSpPr>
          <p:cNvPr id="21507" name="Text Box 3">
            <a:extLst>
              <a:ext uri="{FF2B5EF4-FFF2-40B4-BE49-F238E27FC236}">
                <a16:creationId xmlns:a16="http://schemas.microsoft.com/office/drawing/2014/main" id="{042F16CD-7233-4B1F-95AC-7DD471156053}"/>
              </a:ext>
            </a:extLst>
          </p:cNvPr>
          <p:cNvSpPr txBox="1">
            <a:spLocks noChangeArrowheads="1"/>
          </p:cNvSpPr>
          <p:nvPr/>
        </p:nvSpPr>
        <p:spPr bwMode="auto">
          <a:xfrm>
            <a:off x="2971800" y="533400"/>
            <a:ext cx="26622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a:latin typeface="Times New Roman" panose="02020603050405020304" pitchFamily="18" charset="0"/>
              </a:rPr>
              <a:t>Ordering Decimals</a:t>
            </a:r>
          </a:p>
        </p:txBody>
      </p:sp>
      <p:sp>
        <p:nvSpPr>
          <p:cNvPr id="21508" name="Text Box 4">
            <a:extLst>
              <a:ext uri="{FF2B5EF4-FFF2-40B4-BE49-F238E27FC236}">
                <a16:creationId xmlns:a16="http://schemas.microsoft.com/office/drawing/2014/main" id="{38E2A168-2C1D-44B8-8C84-CAECDBC7D2F7}"/>
              </a:ext>
            </a:extLst>
          </p:cNvPr>
          <p:cNvSpPr txBox="1">
            <a:spLocks noChangeArrowheads="1"/>
          </p:cNvSpPr>
          <p:nvPr/>
        </p:nvSpPr>
        <p:spPr bwMode="auto">
          <a:xfrm>
            <a:off x="990600" y="1066800"/>
            <a:ext cx="7469188"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a:latin typeface="Times New Roman" panose="02020603050405020304" pitchFamily="18" charset="0"/>
              </a:rPr>
              <a:t>Given two decimals, how do we determine quickly which one is larger?</a:t>
            </a:r>
          </a:p>
          <a:p>
            <a:pPr eaLnBrk="1" hangingPunct="1">
              <a:spcBef>
                <a:spcPct val="0"/>
              </a:spcBef>
              <a:buFontTx/>
              <a:buNone/>
            </a:pPr>
            <a:r>
              <a:rPr lang="en-US" altLang="en-US" sz="800">
                <a:latin typeface="Times New Roman" panose="02020603050405020304" pitchFamily="18" charset="0"/>
              </a:rPr>
              <a:t> </a:t>
            </a:r>
          </a:p>
          <a:p>
            <a:pPr eaLnBrk="1" hangingPunct="1">
              <a:spcBef>
                <a:spcPct val="0"/>
              </a:spcBef>
              <a:buFontTx/>
              <a:buNone/>
            </a:pPr>
            <a:r>
              <a:rPr lang="en-US" altLang="en-US" sz="2000">
                <a:latin typeface="Times New Roman" panose="02020603050405020304" pitchFamily="18" charset="0"/>
              </a:rPr>
              <a:t>          The method is rather easy to learn from just a few examples.</a:t>
            </a:r>
          </a:p>
        </p:txBody>
      </p:sp>
      <p:sp>
        <p:nvSpPr>
          <p:cNvPr id="21509" name="Text Box 5">
            <a:extLst>
              <a:ext uri="{FF2B5EF4-FFF2-40B4-BE49-F238E27FC236}">
                <a16:creationId xmlns:a16="http://schemas.microsoft.com/office/drawing/2014/main" id="{2E22024A-7514-4E19-AF04-4186CFCD78E4}"/>
              </a:ext>
            </a:extLst>
          </p:cNvPr>
          <p:cNvSpPr txBox="1">
            <a:spLocks noChangeArrowheads="1"/>
          </p:cNvSpPr>
          <p:nvPr/>
        </p:nvSpPr>
        <p:spPr bwMode="auto">
          <a:xfrm>
            <a:off x="990600" y="2111375"/>
            <a:ext cx="4494213"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a:latin typeface="Times New Roman" panose="02020603050405020304" pitchFamily="18" charset="0"/>
              </a:rPr>
              <a:t>Example</a:t>
            </a:r>
          </a:p>
          <a:p>
            <a:pPr eaLnBrk="1" hangingPunct="1">
              <a:spcBef>
                <a:spcPct val="0"/>
              </a:spcBef>
              <a:buFontTx/>
              <a:buNone/>
            </a:pPr>
            <a:r>
              <a:rPr lang="en-US" altLang="en-US" sz="2000">
                <a:latin typeface="Times New Roman" panose="02020603050405020304" pitchFamily="18" charset="0"/>
              </a:rPr>
              <a:t>Which one is larger, </a:t>
            </a:r>
            <a:r>
              <a:rPr lang="en-US" altLang="en-US" sz="2400">
                <a:solidFill>
                  <a:srgbClr val="0000FF"/>
                </a:solidFill>
                <a:latin typeface="Times New Roman" panose="02020603050405020304" pitchFamily="18" charset="0"/>
              </a:rPr>
              <a:t>6</a:t>
            </a:r>
            <a:r>
              <a:rPr lang="en-US" altLang="en-US" sz="2400" b="1">
                <a:solidFill>
                  <a:srgbClr val="0000FF"/>
                </a:solidFill>
                <a:latin typeface="Times New Roman" panose="02020603050405020304" pitchFamily="18" charset="0"/>
              </a:rPr>
              <a:t>.</a:t>
            </a:r>
            <a:r>
              <a:rPr lang="en-US" altLang="en-US" sz="2400">
                <a:solidFill>
                  <a:srgbClr val="0000FF"/>
                </a:solidFill>
                <a:latin typeface="Times New Roman" panose="02020603050405020304" pitchFamily="18" charset="0"/>
              </a:rPr>
              <a:t>724</a:t>
            </a:r>
            <a:r>
              <a:rPr lang="en-US" altLang="en-US" sz="2000">
                <a:latin typeface="Times New Roman" panose="02020603050405020304" pitchFamily="18" charset="0"/>
              </a:rPr>
              <a:t> or </a:t>
            </a:r>
            <a:r>
              <a:rPr lang="en-US" altLang="en-US" sz="2400">
                <a:solidFill>
                  <a:srgbClr val="0000FF"/>
                </a:solidFill>
                <a:latin typeface="Times New Roman" panose="02020603050405020304" pitchFamily="18" charset="0"/>
              </a:rPr>
              <a:t>6</a:t>
            </a:r>
            <a:r>
              <a:rPr lang="en-US" altLang="en-US" sz="2400" b="1">
                <a:solidFill>
                  <a:srgbClr val="0000FF"/>
                </a:solidFill>
                <a:latin typeface="Times New Roman" panose="02020603050405020304" pitchFamily="18" charset="0"/>
              </a:rPr>
              <a:t>.</a:t>
            </a:r>
            <a:r>
              <a:rPr lang="en-US" altLang="en-US" sz="2400">
                <a:solidFill>
                  <a:srgbClr val="0000FF"/>
                </a:solidFill>
                <a:latin typeface="Times New Roman" panose="02020603050405020304" pitchFamily="18" charset="0"/>
              </a:rPr>
              <a:t>72189</a:t>
            </a:r>
            <a:r>
              <a:rPr lang="en-US" altLang="en-US" sz="2000">
                <a:latin typeface="Times New Roman" panose="02020603050405020304" pitchFamily="18" charset="0"/>
              </a:rPr>
              <a:t> ?</a:t>
            </a:r>
          </a:p>
        </p:txBody>
      </p:sp>
      <p:sp>
        <p:nvSpPr>
          <p:cNvPr id="21510" name="Text Box 6">
            <a:extLst>
              <a:ext uri="{FF2B5EF4-FFF2-40B4-BE49-F238E27FC236}">
                <a16:creationId xmlns:a16="http://schemas.microsoft.com/office/drawing/2014/main" id="{EB39B434-CF1A-419D-B6A7-B4058C0BD52A}"/>
              </a:ext>
            </a:extLst>
          </p:cNvPr>
          <p:cNvSpPr txBox="1">
            <a:spLocks noChangeArrowheads="1"/>
          </p:cNvSpPr>
          <p:nvPr/>
        </p:nvSpPr>
        <p:spPr bwMode="auto">
          <a:xfrm>
            <a:off x="990600" y="2895600"/>
            <a:ext cx="7635875"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a:latin typeface="Times New Roman" panose="02020603050405020304" pitchFamily="18" charset="0"/>
              </a:rPr>
              <a:t>Solution</a:t>
            </a:r>
          </a:p>
          <a:p>
            <a:pPr eaLnBrk="1" hangingPunct="1">
              <a:spcBef>
                <a:spcPct val="0"/>
              </a:spcBef>
              <a:buFontTx/>
              <a:buNone/>
            </a:pPr>
            <a:r>
              <a:rPr lang="en-US" altLang="en-US" sz="2000">
                <a:latin typeface="Times New Roman" panose="02020603050405020304" pitchFamily="18" charset="0"/>
              </a:rPr>
              <a:t>We first put one of them above the other such that the decimal points are lined up. </a:t>
            </a:r>
          </a:p>
        </p:txBody>
      </p:sp>
      <p:sp>
        <p:nvSpPr>
          <p:cNvPr id="21511" name="Text Box 7">
            <a:extLst>
              <a:ext uri="{FF2B5EF4-FFF2-40B4-BE49-F238E27FC236}">
                <a16:creationId xmlns:a16="http://schemas.microsoft.com/office/drawing/2014/main" id="{355326AE-951D-4B50-B068-037CA198E568}"/>
              </a:ext>
            </a:extLst>
          </p:cNvPr>
          <p:cNvSpPr txBox="1">
            <a:spLocks noChangeArrowheads="1"/>
          </p:cNvSpPr>
          <p:nvPr/>
        </p:nvSpPr>
        <p:spPr bwMode="auto">
          <a:xfrm>
            <a:off x="1306513" y="4770438"/>
            <a:ext cx="1174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a:solidFill>
                  <a:srgbClr val="0000FF"/>
                </a:solidFill>
                <a:latin typeface="Times New Roman" panose="02020603050405020304" pitchFamily="18" charset="0"/>
              </a:rPr>
              <a:t>6</a:t>
            </a:r>
            <a:r>
              <a:rPr lang="en-US" altLang="en-US" sz="2400" b="1">
                <a:solidFill>
                  <a:srgbClr val="FF0000"/>
                </a:solidFill>
                <a:latin typeface="Times New Roman" panose="02020603050405020304" pitchFamily="18" charset="0"/>
              </a:rPr>
              <a:t>.</a:t>
            </a:r>
            <a:r>
              <a:rPr lang="en-US" altLang="en-US" sz="2400">
                <a:solidFill>
                  <a:srgbClr val="0000FF"/>
                </a:solidFill>
                <a:latin typeface="Times New Roman" panose="02020603050405020304" pitchFamily="18" charset="0"/>
              </a:rPr>
              <a:t>72189</a:t>
            </a:r>
          </a:p>
        </p:txBody>
      </p:sp>
      <p:sp>
        <p:nvSpPr>
          <p:cNvPr id="21512" name="Text Box 8">
            <a:extLst>
              <a:ext uri="{FF2B5EF4-FFF2-40B4-BE49-F238E27FC236}">
                <a16:creationId xmlns:a16="http://schemas.microsoft.com/office/drawing/2014/main" id="{2FD38AEC-03BB-4E7B-AE66-A4E35BC00057}"/>
              </a:ext>
            </a:extLst>
          </p:cNvPr>
          <p:cNvSpPr txBox="1">
            <a:spLocks noChangeArrowheads="1"/>
          </p:cNvSpPr>
          <p:nvPr/>
        </p:nvSpPr>
        <p:spPr bwMode="auto">
          <a:xfrm>
            <a:off x="1296988" y="4478338"/>
            <a:ext cx="869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a:solidFill>
                  <a:srgbClr val="0000FF"/>
                </a:solidFill>
                <a:latin typeface="Times New Roman" panose="02020603050405020304" pitchFamily="18" charset="0"/>
              </a:rPr>
              <a:t>6</a:t>
            </a:r>
            <a:r>
              <a:rPr lang="en-US" altLang="en-US" sz="2400" b="1">
                <a:solidFill>
                  <a:srgbClr val="FF0000"/>
                </a:solidFill>
                <a:latin typeface="Times New Roman" panose="02020603050405020304" pitchFamily="18" charset="0"/>
              </a:rPr>
              <a:t>.</a:t>
            </a:r>
            <a:r>
              <a:rPr lang="en-US" altLang="en-US" sz="2400">
                <a:solidFill>
                  <a:srgbClr val="0000FF"/>
                </a:solidFill>
                <a:latin typeface="Times New Roman" panose="02020603050405020304" pitchFamily="18" charset="0"/>
              </a:rPr>
              <a:t>724</a:t>
            </a:r>
          </a:p>
        </p:txBody>
      </p:sp>
      <p:sp>
        <p:nvSpPr>
          <p:cNvPr id="21513" name="Text Box 9">
            <a:extLst>
              <a:ext uri="{FF2B5EF4-FFF2-40B4-BE49-F238E27FC236}">
                <a16:creationId xmlns:a16="http://schemas.microsoft.com/office/drawing/2014/main" id="{A31C1D09-0C41-458C-B398-5F01CD1E2FBD}"/>
              </a:ext>
            </a:extLst>
          </p:cNvPr>
          <p:cNvSpPr txBox="1">
            <a:spLocks noChangeArrowheads="1"/>
          </p:cNvSpPr>
          <p:nvPr/>
        </p:nvSpPr>
        <p:spPr bwMode="auto">
          <a:xfrm>
            <a:off x="3184525" y="3846513"/>
            <a:ext cx="5578475" cy="1189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a:latin typeface="Times New Roman" panose="02020603050405020304" pitchFamily="18" charset="0"/>
              </a:rPr>
              <a:t>Next we compare the whole number portions – whichever has the larger whole number portion is the bigger decimal.</a:t>
            </a:r>
            <a:br>
              <a:rPr lang="en-US" altLang="en-US" sz="2000">
                <a:latin typeface="Times New Roman" panose="02020603050405020304" pitchFamily="18" charset="0"/>
              </a:rPr>
            </a:br>
            <a:r>
              <a:rPr lang="en-US" altLang="en-US" sz="1200">
                <a:latin typeface="Times New Roman" panose="02020603050405020304" pitchFamily="18" charset="0"/>
              </a:rPr>
              <a:t> </a:t>
            </a:r>
            <a:endParaRPr lang="en-US" altLang="en-US" sz="2000">
              <a:latin typeface="Times New Roman" panose="02020603050405020304" pitchFamily="18" charset="0"/>
            </a:endParaRPr>
          </a:p>
        </p:txBody>
      </p:sp>
      <p:sp>
        <p:nvSpPr>
          <p:cNvPr id="25611" name="Text Box 11">
            <a:extLst>
              <a:ext uri="{FF2B5EF4-FFF2-40B4-BE49-F238E27FC236}">
                <a16:creationId xmlns:a16="http://schemas.microsoft.com/office/drawing/2014/main" id="{D1F73B69-39C5-402F-A748-DAD12853D2FD}"/>
              </a:ext>
            </a:extLst>
          </p:cNvPr>
          <p:cNvSpPr txBox="1">
            <a:spLocks noChangeArrowheads="1"/>
          </p:cNvSpPr>
          <p:nvPr/>
        </p:nvSpPr>
        <p:spPr bwMode="auto">
          <a:xfrm>
            <a:off x="3184525" y="4945063"/>
            <a:ext cx="5578475"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a:latin typeface="Times New Roman" panose="02020603050405020304" pitchFamily="18" charset="0"/>
              </a:rPr>
              <a:t>In this case, they are both equal, so we have to compare the digits in the first column on the right of the decimal point.</a:t>
            </a:r>
          </a:p>
        </p:txBody>
      </p:sp>
    </p:spTree>
  </p:cSld>
  <p:clrMapOvr>
    <a:masterClrMapping/>
  </p:clrMapOvr>
  <p:transition advTm="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5611"/>
                                        </p:tgtEl>
                                        <p:attrNameLst>
                                          <p:attrName>style.visibility</p:attrName>
                                        </p:attrNameLst>
                                      </p:cBhvr>
                                      <p:to>
                                        <p:strVal val="visible"/>
                                      </p:to>
                                    </p:set>
                                    <p:animEffect transition="in" filter="wipe(up)">
                                      <p:cBhvr>
                                        <p:cTn id="7" dur="1000"/>
                                        <p:tgtEl>
                                          <p:spTgt spid="25611"/>
                                        </p:tgtEl>
                                      </p:cBhvr>
                                    </p:animEffect>
                                  </p:childTnLst>
                                </p:cTn>
                              </p:par>
                            </p:childTnLst>
                          </p:cTn>
                        </p:par>
                        <p:par>
                          <p:cTn id="8" fill="hold" nodeType="afterGroup">
                            <p:stCondLst>
                              <p:cond delay="1000"/>
                            </p:stCondLst>
                            <p:childTnLst>
                              <p:par>
                                <p:cTn id="9" presetID="1" presetClass="entr" presetSubtype="0" fill="hold" grpId="0" nodeType="afterEffect">
                                  <p:stCondLst>
                                    <p:cond delay="1000"/>
                                  </p:stCondLst>
                                  <p:childTnLst>
                                    <p:set>
                                      <p:cBhvr>
                                        <p:cTn id="10" dur="1" fill="hold">
                                          <p:stCondLst>
                                            <p:cond delay="0"/>
                                          </p:stCondLst>
                                        </p:cTn>
                                        <p:tgtEl>
                                          <p:spTgt spid="256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2" grpId="0" animBg="1"/>
      <p:bldP spid="256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14F44AF9-7BE3-4E0A-9EB1-C798686C7598}"/>
              </a:ext>
            </a:extLst>
          </p:cNvPr>
          <p:cNvSpPr>
            <a:spLocks noChangeArrowheads="1"/>
          </p:cNvSpPr>
          <p:nvPr/>
        </p:nvSpPr>
        <p:spPr bwMode="auto">
          <a:xfrm>
            <a:off x="1600200" y="4541838"/>
            <a:ext cx="182563" cy="609600"/>
          </a:xfrm>
          <a:prstGeom prst="rect">
            <a:avLst/>
          </a:prstGeom>
          <a:solidFill>
            <a:srgbClr val="FFFF00"/>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000">
              <a:latin typeface="Times New Roman" panose="02020603050405020304" pitchFamily="18" charset="0"/>
            </a:endParaRPr>
          </a:p>
        </p:txBody>
      </p:sp>
      <p:sp>
        <p:nvSpPr>
          <p:cNvPr id="22531" name="Text Box 3">
            <a:extLst>
              <a:ext uri="{FF2B5EF4-FFF2-40B4-BE49-F238E27FC236}">
                <a16:creationId xmlns:a16="http://schemas.microsoft.com/office/drawing/2014/main" id="{D3C876B0-320E-42AE-8FEB-3E72E25452E5}"/>
              </a:ext>
            </a:extLst>
          </p:cNvPr>
          <p:cNvSpPr txBox="1">
            <a:spLocks noChangeArrowheads="1"/>
          </p:cNvSpPr>
          <p:nvPr/>
        </p:nvSpPr>
        <p:spPr bwMode="auto">
          <a:xfrm>
            <a:off x="2971800" y="533400"/>
            <a:ext cx="26622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a:latin typeface="Times New Roman" panose="02020603050405020304" pitchFamily="18" charset="0"/>
              </a:rPr>
              <a:t>Ordering Decimals</a:t>
            </a:r>
          </a:p>
        </p:txBody>
      </p:sp>
      <p:sp>
        <p:nvSpPr>
          <p:cNvPr id="22532" name="Text Box 4">
            <a:extLst>
              <a:ext uri="{FF2B5EF4-FFF2-40B4-BE49-F238E27FC236}">
                <a16:creationId xmlns:a16="http://schemas.microsoft.com/office/drawing/2014/main" id="{C3339FBA-6478-41CC-B892-44B6BC78D623}"/>
              </a:ext>
            </a:extLst>
          </p:cNvPr>
          <p:cNvSpPr txBox="1">
            <a:spLocks noChangeArrowheads="1"/>
          </p:cNvSpPr>
          <p:nvPr/>
        </p:nvSpPr>
        <p:spPr bwMode="auto">
          <a:xfrm>
            <a:off x="990600" y="1066800"/>
            <a:ext cx="7469188"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a:latin typeface="Times New Roman" panose="02020603050405020304" pitchFamily="18" charset="0"/>
              </a:rPr>
              <a:t>Given two decimals, how do we determine quickly which one is larger?</a:t>
            </a:r>
          </a:p>
          <a:p>
            <a:pPr eaLnBrk="1" hangingPunct="1">
              <a:spcBef>
                <a:spcPct val="0"/>
              </a:spcBef>
              <a:buFontTx/>
              <a:buNone/>
            </a:pPr>
            <a:r>
              <a:rPr lang="en-US" altLang="en-US" sz="800">
                <a:latin typeface="Times New Roman" panose="02020603050405020304" pitchFamily="18" charset="0"/>
              </a:rPr>
              <a:t> </a:t>
            </a:r>
          </a:p>
          <a:p>
            <a:pPr eaLnBrk="1" hangingPunct="1">
              <a:spcBef>
                <a:spcPct val="0"/>
              </a:spcBef>
              <a:buFontTx/>
              <a:buNone/>
            </a:pPr>
            <a:r>
              <a:rPr lang="en-US" altLang="en-US" sz="2000">
                <a:latin typeface="Times New Roman" panose="02020603050405020304" pitchFamily="18" charset="0"/>
              </a:rPr>
              <a:t>          The method is rather easy to learn from just a few examples.</a:t>
            </a:r>
          </a:p>
        </p:txBody>
      </p:sp>
      <p:sp>
        <p:nvSpPr>
          <p:cNvPr id="22533" name="Text Box 5">
            <a:extLst>
              <a:ext uri="{FF2B5EF4-FFF2-40B4-BE49-F238E27FC236}">
                <a16:creationId xmlns:a16="http://schemas.microsoft.com/office/drawing/2014/main" id="{F91B7A88-5F3F-476D-8982-B03359A4E386}"/>
              </a:ext>
            </a:extLst>
          </p:cNvPr>
          <p:cNvSpPr txBox="1">
            <a:spLocks noChangeArrowheads="1"/>
          </p:cNvSpPr>
          <p:nvPr/>
        </p:nvSpPr>
        <p:spPr bwMode="auto">
          <a:xfrm>
            <a:off x="990600" y="2111375"/>
            <a:ext cx="4494213"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a:latin typeface="Times New Roman" panose="02020603050405020304" pitchFamily="18" charset="0"/>
              </a:rPr>
              <a:t>Example</a:t>
            </a:r>
          </a:p>
          <a:p>
            <a:pPr eaLnBrk="1" hangingPunct="1">
              <a:spcBef>
                <a:spcPct val="0"/>
              </a:spcBef>
              <a:buFontTx/>
              <a:buNone/>
            </a:pPr>
            <a:r>
              <a:rPr lang="en-US" altLang="en-US" sz="2000">
                <a:latin typeface="Times New Roman" panose="02020603050405020304" pitchFamily="18" charset="0"/>
              </a:rPr>
              <a:t>Which one is larger, </a:t>
            </a:r>
            <a:r>
              <a:rPr lang="en-US" altLang="en-US" sz="2400">
                <a:solidFill>
                  <a:srgbClr val="0000FF"/>
                </a:solidFill>
                <a:latin typeface="Times New Roman" panose="02020603050405020304" pitchFamily="18" charset="0"/>
              </a:rPr>
              <a:t>6</a:t>
            </a:r>
            <a:r>
              <a:rPr lang="en-US" altLang="en-US" sz="2400" b="1">
                <a:solidFill>
                  <a:srgbClr val="0000FF"/>
                </a:solidFill>
                <a:latin typeface="Times New Roman" panose="02020603050405020304" pitchFamily="18" charset="0"/>
              </a:rPr>
              <a:t>.</a:t>
            </a:r>
            <a:r>
              <a:rPr lang="en-US" altLang="en-US" sz="2400">
                <a:solidFill>
                  <a:srgbClr val="0000FF"/>
                </a:solidFill>
                <a:latin typeface="Times New Roman" panose="02020603050405020304" pitchFamily="18" charset="0"/>
              </a:rPr>
              <a:t>724</a:t>
            </a:r>
            <a:r>
              <a:rPr lang="en-US" altLang="en-US" sz="2000">
                <a:latin typeface="Times New Roman" panose="02020603050405020304" pitchFamily="18" charset="0"/>
              </a:rPr>
              <a:t> or </a:t>
            </a:r>
            <a:r>
              <a:rPr lang="en-US" altLang="en-US" sz="2400">
                <a:solidFill>
                  <a:srgbClr val="0000FF"/>
                </a:solidFill>
                <a:latin typeface="Times New Roman" panose="02020603050405020304" pitchFamily="18" charset="0"/>
              </a:rPr>
              <a:t>6</a:t>
            </a:r>
            <a:r>
              <a:rPr lang="en-US" altLang="en-US" sz="2400" b="1">
                <a:solidFill>
                  <a:srgbClr val="0000FF"/>
                </a:solidFill>
                <a:latin typeface="Times New Roman" panose="02020603050405020304" pitchFamily="18" charset="0"/>
              </a:rPr>
              <a:t>.</a:t>
            </a:r>
            <a:r>
              <a:rPr lang="en-US" altLang="en-US" sz="2400">
                <a:solidFill>
                  <a:srgbClr val="0000FF"/>
                </a:solidFill>
                <a:latin typeface="Times New Roman" panose="02020603050405020304" pitchFamily="18" charset="0"/>
              </a:rPr>
              <a:t>72189</a:t>
            </a:r>
            <a:r>
              <a:rPr lang="en-US" altLang="en-US" sz="2000">
                <a:latin typeface="Times New Roman" panose="02020603050405020304" pitchFamily="18" charset="0"/>
              </a:rPr>
              <a:t> ?</a:t>
            </a:r>
          </a:p>
        </p:txBody>
      </p:sp>
      <p:sp>
        <p:nvSpPr>
          <p:cNvPr id="22534" name="Text Box 6">
            <a:extLst>
              <a:ext uri="{FF2B5EF4-FFF2-40B4-BE49-F238E27FC236}">
                <a16:creationId xmlns:a16="http://schemas.microsoft.com/office/drawing/2014/main" id="{AF8FA9E1-009B-4CB9-BDA9-06F8DD7CBBE6}"/>
              </a:ext>
            </a:extLst>
          </p:cNvPr>
          <p:cNvSpPr txBox="1">
            <a:spLocks noChangeArrowheads="1"/>
          </p:cNvSpPr>
          <p:nvPr/>
        </p:nvSpPr>
        <p:spPr bwMode="auto">
          <a:xfrm>
            <a:off x="990600" y="2895600"/>
            <a:ext cx="7635875"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a:latin typeface="Times New Roman" panose="02020603050405020304" pitchFamily="18" charset="0"/>
              </a:rPr>
              <a:t>Solution</a:t>
            </a:r>
          </a:p>
          <a:p>
            <a:pPr eaLnBrk="1" hangingPunct="1">
              <a:spcBef>
                <a:spcPct val="0"/>
              </a:spcBef>
              <a:buFontTx/>
              <a:buNone/>
            </a:pPr>
            <a:r>
              <a:rPr lang="en-US" altLang="en-US" sz="2000">
                <a:latin typeface="Times New Roman" panose="02020603050405020304" pitchFamily="18" charset="0"/>
              </a:rPr>
              <a:t>We first put one of them above the other such that the decimal points are lined up. </a:t>
            </a:r>
          </a:p>
        </p:txBody>
      </p:sp>
      <p:sp>
        <p:nvSpPr>
          <p:cNvPr id="22535" name="Text Box 7">
            <a:extLst>
              <a:ext uri="{FF2B5EF4-FFF2-40B4-BE49-F238E27FC236}">
                <a16:creationId xmlns:a16="http://schemas.microsoft.com/office/drawing/2014/main" id="{2F266F40-03E5-4A57-81F1-4A07D69FBC31}"/>
              </a:ext>
            </a:extLst>
          </p:cNvPr>
          <p:cNvSpPr txBox="1">
            <a:spLocks noChangeArrowheads="1"/>
          </p:cNvSpPr>
          <p:nvPr/>
        </p:nvSpPr>
        <p:spPr bwMode="auto">
          <a:xfrm>
            <a:off x="1306513" y="4770438"/>
            <a:ext cx="1174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a:solidFill>
                  <a:srgbClr val="0000FF"/>
                </a:solidFill>
                <a:latin typeface="Times New Roman" panose="02020603050405020304" pitchFamily="18" charset="0"/>
              </a:rPr>
              <a:t>6</a:t>
            </a:r>
            <a:r>
              <a:rPr lang="en-US" altLang="en-US" sz="2400" b="1">
                <a:solidFill>
                  <a:srgbClr val="FF0000"/>
                </a:solidFill>
                <a:latin typeface="Times New Roman" panose="02020603050405020304" pitchFamily="18" charset="0"/>
              </a:rPr>
              <a:t>.</a:t>
            </a:r>
            <a:r>
              <a:rPr lang="en-US" altLang="en-US" sz="2400">
                <a:solidFill>
                  <a:srgbClr val="0000FF"/>
                </a:solidFill>
                <a:latin typeface="Times New Roman" panose="02020603050405020304" pitchFamily="18" charset="0"/>
              </a:rPr>
              <a:t>72189</a:t>
            </a:r>
          </a:p>
        </p:txBody>
      </p:sp>
      <p:sp>
        <p:nvSpPr>
          <p:cNvPr id="22536" name="Text Box 8">
            <a:extLst>
              <a:ext uri="{FF2B5EF4-FFF2-40B4-BE49-F238E27FC236}">
                <a16:creationId xmlns:a16="http://schemas.microsoft.com/office/drawing/2014/main" id="{0AE3E706-5EBB-4B8E-8CCC-B757FDD81297}"/>
              </a:ext>
            </a:extLst>
          </p:cNvPr>
          <p:cNvSpPr txBox="1">
            <a:spLocks noChangeArrowheads="1"/>
          </p:cNvSpPr>
          <p:nvPr/>
        </p:nvSpPr>
        <p:spPr bwMode="auto">
          <a:xfrm>
            <a:off x="1296988" y="4478338"/>
            <a:ext cx="869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a:solidFill>
                  <a:srgbClr val="0000FF"/>
                </a:solidFill>
                <a:latin typeface="Times New Roman" panose="02020603050405020304" pitchFamily="18" charset="0"/>
              </a:rPr>
              <a:t>6</a:t>
            </a:r>
            <a:r>
              <a:rPr lang="en-US" altLang="en-US" sz="2400" b="1">
                <a:solidFill>
                  <a:srgbClr val="FF0000"/>
                </a:solidFill>
                <a:latin typeface="Times New Roman" panose="02020603050405020304" pitchFamily="18" charset="0"/>
              </a:rPr>
              <a:t>.</a:t>
            </a:r>
            <a:r>
              <a:rPr lang="en-US" altLang="en-US" sz="2400">
                <a:solidFill>
                  <a:srgbClr val="0000FF"/>
                </a:solidFill>
                <a:latin typeface="Times New Roman" panose="02020603050405020304" pitchFamily="18" charset="0"/>
              </a:rPr>
              <a:t>724</a:t>
            </a:r>
          </a:p>
        </p:txBody>
      </p:sp>
      <p:sp>
        <p:nvSpPr>
          <p:cNvPr id="22537" name="Text Box 9">
            <a:extLst>
              <a:ext uri="{FF2B5EF4-FFF2-40B4-BE49-F238E27FC236}">
                <a16:creationId xmlns:a16="http://schemas.microsoft.com/office/drawing/2014/main" id="{CF4F2E5D-4A1A-4667-A1C4-9CC743F0ED3C}"/>
              </a:ext>
            </a:extLst>
          </p:cNvPr>
          <p:cNvSpPr txBox="1">
            <a:spLocks noChangeArrowheads="1"/>
          </p:cNvSpPr>
          <p:nvPr/>
        </p:nvSpPr>
        <p:spPr bwMode="auto">
          <a:xfrm>
            <a:off x="3184525" y="3846513"/>
            <a:ext cx="5578475" cy="2103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a:latin typeface="Times New Roman" panose="02020603050405020304" pitchFamily="18" charset="0"/>
              </a:rPr>
              <a:t>Next we compare the whole number portions – whichever has the larger whole number portion is the bigger decimal.</a:t>
            </a:r>
            <a:br>
              <a:rPr lang="en-US" altLang="en-US" sz="2000">
                <a:latin typeface="Times New Roman" panose="02020603050405020304" pitchFamily="18" charset="0"/>
              </a:rPr>
            </a:br>
            <a:r>
              <a:rPr lang="en-US" altLang="en-US" sz="1200">
                <a:latin typeface="Times New Roman" panose="02020603050405020304" pitchFamily="18" charset="0"/>
              </a:rPr>
              <a:t> </a:t>
            </a:r>
          </a:p>
          <a:p>
            <a:pPr eaLnBrk="1" hangingPunct="1">
              <a:spcBef>
                <a:spcPct val="0"/>
              </a:spcBef>
              <a:buFontTx/>
              <a:buNone/>
            </a:pPr>
            <a:r>
              <a:rPr lang="en-US" altLang="en-US" sz="2000">
                <a:latin typeface="Times New Roman" panose="02020603050405020304" pitchFamily="18" charset="0"/>
              </a:rPr>
              <a:t>In this case, they are both equal, so we have to compare the digits in the first column on the right of the decimal point.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5" presetClass="emph" presetSubtype="0" repeatCount="3000" fill="hold" grpId="0" nodeType="afterEffect">
                                  <p:stCondLst>
                                    <p:cond delay="0"/>
                                  </p:stCondLst>
                                  <p:childTnLst>
                                    <p:anim calcmode="discrete" valueType="str">
                                      <p:cBhvr>
                                        <p:cTn id="6" dur="1000" fill="hold"/>
                                        <p:tgtEl>
                                          <p:spTgt spid="24578"/>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33" name="Text Box 9">
            <a:extLst>
              <a:ext uri="{FF2B5EF4-FFF2-40B4-BE49-F238E27FC236}">
                <a16:creationId xmlns:a16="http://schemas.microsoft.com/office/drawing/2014/main" id="{77ABEC27-A6AF-47EB-A621-DA1AF4E75FF8}"/>
              </a:ext>
            </a:extLst>
          </p:cNvPr>
          <p:cNvSpPr txBox="1">
            <a:spLocks noChangeArrowheads="1"/>
          </p:cNvSpPr>
          <p:nvPr/>
        </p:nvSpPr>
        <p:spPr bwMode="auto">
          <a:xfrm>
            <a:off x="3184525" y="3846513"/>
            <a:ext cx="5578475" cy="2103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a:latin typeface="Times New Roman" panose="02020603050405020304" pitchFamily="18" charset="0"/>
              </a:rPr>
              <a:t>Next we compare the whole number portions – whichever has the larger whole number portion is the bigger decimal.</a:t>
            </a:r>
            <a:br>
              <a:rPr lang="en-US" altLang="en-US" sz="2000">
                <a:latin typeface="Times New Roman" panose="02020603050405020304" pitchFamily="18" charset="0"/>
              </a:rPr>
            </a:br>
            <a:r>
              <a:rPr lang="en-US" altLang="en-US" sz="1200">
                <a:latin typeface="Times New Roman" panose="02020603050405020304" pitchFamily="18" charset="0"/>
              </a:rPr>
              <a:t> </a:t>
            </a:r>
          </a:p>
          <a:p>
            <a:pPr eaLnBrk="1" hangingPunct="1">
              <a:spcBef>
                <a:spcPct val="0"/>
              </a:spcBef>
              <a:buFontTx/>
              <a:buNone/>
            </a:pPr>
            <a:r>
              <a:rPr lang="en-US" altLang="en-US" sz="2000">
                <a:latin typeface="Times New Roman" panose="02020603050405020304" pitchFamily="18" charset="0"/>
              </a:rPr>
              <a:t>In this case, they are both equal, so we have to compare the digits in the first column on the right of the decimal point.</a:t>
            </a:r>
          </a:p>
        </p:txBody>
      </p:sp>
      <p:sp>
        <p:nvSpPr>
          <p:cNvPr id="23555" name="Rectangle 2">
            <a:extLst>
              <a:ext uri="{FF2B5EF4-FFF2-40B4-BE49-F238E27FC236}">
                <a16:creationId xmlns:a16="http://schemas.microsoft.com/office/drawing/2014/main" id="{1EEEAEFD-6246-4884-A184-3109DC1FBCA4}"/>
              </a:ext>
            </a:extLst>
          </p:cNvPr>
          <p:cNvSpPr>
            <a:spLocks noChangeArrowheads="1"/>
          </p:cNvSpPr>
          <p:nvPr/>
        </p:nvSpPr>
        <p:spPr bwMode="auto">
          <a:xfrm>
            <a:off x="1600200" y="4541838"/>
            <a:ext cx="182563" cy="609600"/>
          </a:xfrm>
          <a:prstGeom prst="rect">
            <a:avLst/>
          </a:prstGeom>
          <a:solidFill>
            <a:srgbClr val="FFFF00"/>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000">
              <a:latin typeface="Times New Roman" panose="02020603050405020304" pitchFamily="18" charset="0"/>
            </a:endParaRPr>
          </a:p>
        </p:txBody>
      </p:sp>
      <p:sp>
        <p:nvSpPr>
          <p:cNvPr id="23556" name="Text Box 7">
            <a:extLst>
              <a:ext uri="{FF2B5EF4-FFF2-40B4-BE49-F238E27FC236}">
                <a16:creationId xmlns:a16="http://schemas.microsoft.com/office/drawing/2014/main" id="{221025DF-37EE-47D9-BA8F-64940A0F9E86}"/>
              </a:ext>
            </a:extLst>
          </p:cNvPr>
          <p:cNvSpPr txBox="1">
            <a:spLocks noChangeArrowheads="1"/>
          </p:cNvSpPr>
          <p:nvPr/>
        </p:nvSpPr>
        <p:spPr bwMode="auto">
          <a:xfrm>
            <a:off x="1306513" y="4770438"/>
            <a:ext cx="1174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a:solidFill>
                  <a:srgbClr val="0000FF"/>
                </a:solidFill>
                <a:latin typeface="Times New Roman" panose="02020603050405020304" pitchFamily="18" charset="0"/>
              </a:rPr>
              <a:t>6</a:t>
            </a:r>
            <a:r>
              <a:rPr lang="en-US" altLang="en-US" sz="2400" b="1">
                <a:solidFill>
                  <a:srgbClr val="FF0000"/>
                </a:solidFill>
                <a:latin typeface="Times New Roman" panose="02020603050405020304" pitchFamily="18" charset="0"/>
              </a:rPr>
              <a:t>.</a:t>
            </a:r>
            <a:r>
              <a:rPr lang="en-US" altLang="en-US" sz="2400">
                <a:solidFill>
                  <a:srgbClr val="0000FF"/>
                </a:solidFill>
                <a:latin typeface="Times New Roman" panose="02020603050405020304" pitchFamily="18" charset="0"/>
              </a:rPr>
              <a:t>72189</a:t>
            </a:r>
          </a:p>
        </p:txBody>
      </p:sp>
      <p:sp>
        <p:nvSpPr>
          <p:cNvPr id="10" name="Rectangle 9">
            <a:extLst>
              <a:ext uri="{FF2B5EF4-FFF2-40B4-BE49-F238E27FC236}">
                <a16:creationId xmlns:a16="http://schemas.microsoft.com/office/drawing/2014/main" id="{BF98AB4B-5BFB-43E1-B8A9-7A79526A5C2B}"/>
              </a:ext>
            </a:extLst>
          </p:cNvPr>
          <p:cNvSpPr/>
          <p:nvPr/>
        </p:nvSpPr>
        <p:spPr>
          <a:xfrm>
            <a:off x="-219919" y="0"/>
            <a:ext cx="9363919" cy="3842795"/>
          </a:xfrm>
          <a:prstGeom prst="rect">
            <a:avLst/>
          </a:prstGeom>
          <a:solidFill>
            <a:schemeClr val="bg1"/>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ctr" eaLnBrk="1" hangingPunct="1">
              <a:defRPr/>
            </a:pPr>
            <a:endParaRPr lang="en-US" altLang="en-US">
              <a:solidFill>
                <a:srgbClr val="FFFFFF"/>
              </a:solidFill>
              <a:latin typeface="Arial" panose="020B0604020202020204" pitchFamily="34" charset="0"/>
            </a:endParaRPr>
          </a:p>
        </p:txBody>
      </p:sp>
      <p:sp>
        <p:nvSpPr>
          <p:cNvPr id="23560" name="Text Box 3">
            <a:extLst>
              <a:ext uri="{FF2B5EF4-FFF2-40B4-BE49-F238E27FC236}">
                <a16:creationId xmlns:a16="http://schemas.microsoft.com/office/drawing/2014/main" id="{69B3C220-25BB-4FCC-938A-14EBE25AA682}"/>
              </a:ext>
            </a:extLst>
          </p:cNvPr>
          <p:cNvSpPr txBox="1">
            <a:spLocks noChangeArrowheads="1"/>
          </p:cNvSpPr>
          <p:nvPr/>
        </p:nvSpPr>
        <p:spPr bwMode="auto">
          <a:xfrm>
            <a:off x="2971800" y="533400"/>
            <a:ext cx="26622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a:latin typeface="Times New Roman" panose="02020603050405020304" pitchFamily="18" charset="0"/>
              </a:rPr>
              <a:t>Ordering Decimals</a:t>
            </a:r>
          </a:p>
        </p:txBody>
      </p:sp>
      <p:sp>
        <p:nvSpPr>
          <p:cNvPr id="23561" name="Text Box 4">
            <a:extLst>
              <a:ext uri="{FF2B5EF4-FFF2-40B4-BE49-F238E27FC236}">
                <a16:creationId xmlns:a16="http://schemas.microsoft.com/office/drawing/2014/main" id="{96117BDF-E31B-4356-8CE9-E93010EE07DC}"/>
              </a:ext>
            </a:extLst>
          </p:cNvPr>
          <p:cNvSpPr txBox="1">
            <a:spLocks noChangeArrowheads="1"/>
          </p:cNvSpPr>
          <p:nvPr/>
        </p:nvSpPr>
        <p:spPr bwMode="auto">
          <a:xfrm>
            <a:off x="990600" y="1066800"/>
            <a:ext cx="7469188"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a:latin typeface="Times New Roman" panose="02020603050405020304" pitchFamily="18" charset="0"/>
              </a:rPr>
              <a:t>Given two decimals, how do we determine quickly which one is larger?</a:t>
            </a:r>
          </a:p>
          <a:p>
            <a:pPr eaLnBrk="1" hangingPunct="1">
              <a:spcBef>
                <a:spcPct val="0"/>
              </a:spcBef>
              <a:buFontTx/>
              <a:buNone/>
            </a:pPr>
            <a:r>
              <a:rPr lang="en-US" altLang="en-US" sz="800">
                <a:latin typeface="Times New Roman" panose="02020603050405020304" pitchFamily="18" charset="0"/>
              </a:rPr>
              <a:t> </a:t>
            </a:r>
          </a:p>
          <a:p>
            <a:pPr eaLnBrk="1" hangingPunct="1">
              <a:spcBef>
                <a:spcPct val="0"/>
              </a:spcBef>
              <a:buFontTx/>
              <a:buNone/>
            </a:pPr>
            <a:r>
              <a:rPr lang="en-US" altLang="en-US" sz="2000">
                <a:latin typeface="Times New Roman" panose="02020603050405020304" pitchFamily="18" charset="0"/>
              </a:rPr>
              <a:t>          The method is rather easy to learn from just a few examples.</a:t>
            </a:r>
          </a:p>
        </p:txBody>
      </p:sp>
      <p:sp>
        <p:nvSpPr>
          <p:cNvPr id="23562" name="Text Box 5">
            <a:extLst>
              <a:ext uri="{FF2B5EF4-FFF2-40B4-BE49-F238E27FC236}">
                <a16:creationId xmlns:a16="http://schemas.microsoft.com/office/drawing/2014/main" id="{46820242-AF88-49C1-84A5-4EFADCCFDB7A}"/>
              </a:ext>
            </a:extLst>
          </p:cNvPr>
          <p:cNvSpPr txBox="1">
            <a:spLocks noChangeArrowheads="1"/>
          </p:cNvSpPr>
          <p:nvPr/>
        </p:nvSpPr>
        <p:spPr bwMode="auto">
          <a:xfrm>
            <a:off x="990600" y="2111375"/>
            <a:ext cx="4494213"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a:latin typeface="Times New Roman" panose="02020603050405020304" pitchFamily="18" charset="0"/>
              </a:rPr>
              <a:t>Example</a:t>
            </a:r>
          </a:p>
          <a:p>
            <a:pPr eaLnBrk="1" hangingPunct="1">
              <a:spcBef>
                <a:spcPct val="0"/>
              </a:spcBef>
              <a:buFontTx/>
              <a:buNone/>
            </a:pPr>
            <a:r>
              <a:rPr lang="en-US" altLang="en-US" sz="2000">
                <a:latin typeface="Times New Roman" panose="02020603050405020304" pitchFamily="18" charset="0"/>
              </a:rPr>
              <a:t>Which one is larger, </a:t>
            </a:r>
            <a:r>
              <a:rPr lang="en-US" altLang="en-US" sz="2400">
                <a:solidFill>
                  <a:srgbClr val="0000FF"/>
                </a:solidFill>
                <a:latin typeface="Times New Roman" panose="02020603050405020304" pitchFamily="18" charset="0"/>
              </a:rPr>
              <a:t>6</a:t>
            </a:r>
            <a:r>
              <a:rPr lang="en-US" altLang="en-US" sz="2400" b="1">
                <a:solidFill>
                  <a:srgbClr val="0000FF"/>
                </a:solidFill>
                <a:latin typeface="Times New Roman" panose="02020603050405020304" pitchFamily="18" charset="0"/>
              </a:rPr>
              <a:t>.</a:t>
            </a:r>
            <a:r>
              <a:rPr lang="en-US" altLang="en-US" sz="2400">
                <a:solidFill>
                  <a:srgbClr val="0000FF"/>
                </a:solidFill>
                <a:latin typeface="Times New Roman" panose="02020603050405020304" pitchFamily="18" charset="0"/>
              </a:rPr>
              <a:t>724</a:t>
            </a:r>
            <a:r>
              <a:rPr lang="en-US" altLang="en-US" sz="2000">
                <a:latin typeface="Times New Roman" panose="02020603050405020304" pitchFamily="18" charset="0"/>
              </a:rPr>
              <a:t> or </a:t>
            </a:r>
            <a:r>
              <a:rPr lang="en-US" altLang="en-US" sz="2400">
                <a:solidFill>
                  <a:srgbClr val="0000FF"/>
                </a:solidFill>
                <a:latin typeface="Times New Roman" panose="02020603050405020304" pitchFamily="18" charset="0"/>
              </a:rPr>
              <a:t>6</a:t>
            </a:r>
            <a:r>
              <a:rPr lang="en-US" altLang="en-US" sz="2400" b="1">
                <a:solidFill>
                  <a:srgbClr val="0000FF"/>
                </a:solidFill>
                <a:latin typeface="Times New Roman" panose="02020603050405020304" pitchFamily="18" charset="0"/>
              </a:rPr>
              <a:t>.</a:t>
            </a:r>
            <a:r>
              <a:rPr lang="en-US" altLang="en-US" sz="2400">
                <a:solidFill>
                  <a:srgbClr val="0000FF"/>
                </a:solidFill>
                <a:latin typeface="Times New Roman" panose="02020603050405020304" pitchFamily="18" charset="0"/>
              </a:rPr>
              <a:t>72189</a:t>
            </a:r>
            <a:r>
              <a:rPr lang="en-US" altLang="en-US" sz="2000">
                <a:latin typeface="Times New Roman" panose="02020603050405020304" pitchFamily="18" charset="0"/>
              </a:rPr>
              <a:t> ?</a:t>
            </a:r>
          </a:p>
        </p:txBody>
      </p:sp>
      <p:sp>
        <p:nvSpPr>
          <p:cNvPr id="23563" name="Text Box 6">
            <a:extLst>
              <a:ext uri="{FF2B5EF4-FFF2-40B4-BE49-F238E27FC236}">
                <a16:creationId xmlns:a16="http://schemas.microsoft.com/office/drawing/2014/main" id="{79F39D1E-CFD8-40DA-A6A3-52354C9E6633}"/>
              </a:ext>
            </a:extLst>
          </p:cNvPr>
          <p:cNvSpPr txBox="1">
            <a:spLocks noChangeArrowheads="1"/>
          </p:cNvSpPr>
          <p:nvPr/>
        </p:nvSpPr>
        <p:spPr bwMode="auto">
          <a:xfrm>
            <a:off x="990600" y="2895600"/>
            <a:ext cx="7635875"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a:latin typeface="Times New Roman" panose="02020603050405020304" pitchFamily="18" charset="0"/>
              </a:rPr>
              <a:t>Solution</a:t>
            </a:r>
          </a:p>
          <a:p>
            <a:pPr eaLnBrk="1" hangingPunct="1">
              <a:spcBef>
                <a:spcPct val="0"/>
              </a:spcBef>
              <a:buFontTx/>
              <a:buNone/>
            </a:pPr>
            <a:r>
              <a:rPr lang="en-US" altLang="en-US" sz="2000">
                <a:latin typeface="Times New Roman" panose="02020603050405020304" pitchFamily="18" charset="0"/>
              </a:rPr>
              <a:t>We first put one of them above the other such that the decimal points are lined up. </a:t>
            </a:r>
          </a:p>
        </p:txBody>
      </p:sp>
      <p:sp>
        <p:nvSpPr>
          <p:cNvPr id="23564" name="Text Box 8">
            <a:extLst>
              <a:ext uri="{FF2B5EF4-FFF2-40B4-BE49-F238E27FC236}">
                <a16:creationId xmlns:a16="http://schemas.microsoft.com/office/drawing/2014/main" id="{952504CD-3A48-42C4-83A6-017ACDFD6668}"/>
              </a:ext>
            </a:extLst>
          </p:cNvPr>
          <p:cNvSpPr txBox="1">
            <a:spLocks noChangeArrowheads="1"/>
          </p:cNvSpPr>
          <p:nvPr/>
        </p:nvSpPr>
        <p:spPr bwMode="auto">
          <a:xfrm>
            <a:off x="1296988" y="4478338"/>
            <a:ext cx="869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a:solidFill>
                  <a:srgbClr val="0000FF"/>
                </a:solidFill>
                <a:latin typeface="Times New Roman" panose="02020603050405020304" pitchFamily="18" charset="0"/>
              </a:rPr>
              <a:t>6</a:t>
            </a:r>
            <a:r>
              <a:rPr lang="en-US" altLang="en-US" sz="2400" b="1">
                <a:solidFill>
                  <a:srgbClr val="FF0000"/>
                </a:solidFill>
                <a:latin typeface="Times New Roman" panose="02020603050405020304" pitchFamily="18" charset="0"/>
              </a:rPr>
              <a:t>.</a:t>
            </a:r>
            <a:r>
              <a:rPr lang="en-US" altLang="en-US" sz="2400">
                <a:solidFill>
                  <a:srgbClr val="0000FF"/>
                </a:solidFill>
                <a:latin typeface="Times New Roman" panose="02020603050405020304" pitchFamily="18" charset="0"/>
              </a:rPr>
              <a:t>724</a:t>
            </a:r>
          </a:p>
        </p:txBody>
      </p:sp>
    </p:spTree>
  </p:cSld>
  <p:clrMapOvr>
    <a:masterClrMapping/>
  </p:clrMapOvr>
  <p:transition advTm="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4" presetClass="path" presetSubtype="0" accel="50000" decel="50000" fill="hold" grpId="0" nodeType="afterEffect">
                                  <p:stCondLst>
                                    <p:cond delay="0"/>
                                  </p:stCondLst>
                                  <p:childTnLst>
                                    <p:animMotion origin="layout" path="M 1.38889E-6 -4.79769E-6 L 1.38889E-6 -0.33595 " pathEditMode="relative" rAng="0" ptsTypes="AA">
                                      <p:cBhvr>
                                        <p:cTn id="6" dur="3000" fill="hold"/>
                                        <p:tgtEl>
                                          <p:spTgt spid="26633"/>
                                        </p:tgtEl>
                                        <p:attrNameLst>
                                          <p:attrName>ppt_x</p:attrName>
                                          <p:attrName>ppt_y</p:attrName>
                                        </p:attrNameLst>
                                      </p:cBhvr>
                                      <p:rCtr x="0" y="-1680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3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2" name="Rectangle 4">
            <a:extLst>
              <a:ext uri="{FF2B5EF4-FFF2-40B4-BE49-F238E27FC236}">
                <a16:creationId xmlns:a16="http://schemas.microsoft.com/office/drawing/2014/main" id="{CB89F56C-F611-46CD-8EA3-E28F8A79FC99}"/>
              </a:ext>
            </a:extLst>
          </p:cNvPr>
          <p:cNvSpPr>
            <a:spLocks noChangeArrowheads="1"/>
          </p:cNvSpPr>
          <p:nvPr/>
        </p:nvSpPr>
        <p:spPr bwMode="auto">
          <a:xfrm>
            <a:off x="1600200" y="4541838"/>
            <a:ext cx="182563" cy="609600"/>
          </a:xfrm>
          <a:prstGeom prst="rect">
            <a:avLst/>
          </a:prstGeom>
          <a:solidFill>
            <a:srgbClr val="FFFF00"/>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000">
              <a:latin typeface="Times New Roman" panose="02020603050405020304" pitchFamily="18" charset="0"/>
            </a:endParaRPr>
          </a:p>
        </p:txBody>
      </p:sp>
      <p:sp>
        <p:nvSpPr>
          <p:cNvPr id="24579" name="Text Box 10">
            <a:extLst>
              <a:ext uri="{FF2B5EF4-FFF2-40B4-BE49-F238E27FC236}">
                <a16:creationId xmlns:a16="http://schemas.microsoft.com/office/drawing/2014/main" id="{88D296D3-7AE6-4D7C-87ED-C57640E13A39}"/>
              </a:ext>
            </a:extLst>
          </p:cNvPr>
          <p:cNvSpPr txBox="1">
            <a:spLocks noChangeArrowheads="1"/>
          </p:cNvSpPr>
          <p:nvPr/>
        </p:nvSpPr>
        <p:spPr bwMode="auto">
          <a:xfrm>
            <a:off x="1296988" y="4478338"/>
            <a:ext cx="869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a:solidFill>
                  <a:srgbClr val="0000FF"/>
                </a:solidFill>
                <a:latin typeface="Times New Roman" panose="02020603050405020304" pitchFamily="18" charset="0"/>
              </a:rPr>
              <a:t>6</a:t>
            </a:r>
            <a:r>
              <a:rPr lang="en-US" altLang="en-US" sz="2400" b="1">
                <a:solidFill>
                  <a:srgbClr val="FF0000"/>
                </a:solidFill>
                <a:latin typeface="Times New Roman" panose="02020603050405020304" pitchFamily="18" charset="0"/>
              </a:rPr>
              <a:t>.</a:t>
            </a:r>
            <a:r>
              <a:rPr lang="en-US" altLang="en-US" sz="2400">
                <a:solidFill>
                  <a:srgbClr val="0000FF"/>
                </a:solidFill>
                <a:latin typeface="Times New Roman" panose="02020603050405020304" pitchFamily="18" charset="0"/>
              </a:rPr>
              <a:t>724</a:t>
            </a:r>
          </a:p>
        </p:txBody>
      </p:sp>
      <p:sp>
        <p:nvSpPr>
          <p:cNvPr id="27650" name="Text Box 2">
            <a:extLst>
              <a:ext uri="{FF2B5EF4-FFF2-40B4-BE49-F238E27FC236}">
                <a16:creationId xmlns:a16="http://schemas.microsoft.com/office/drawing/2014/main" id="{74EFA2ED-DFB6-44A3-ADAA-346D81376151}"/>
              </a:ext>
            </a:extLst>
          </p:cNvPr>
          <p:cNvSpPr txBox="1">
            <a:spLocks noChangeArrowheads="1"/>
          </p:cNvSpPr>
          <p:nvPr/>
        </p:nvSpPr>
        <p:spPr bwMode="auto">
          <a:xfrm>
            <a:off x="3184525" y="3846513"/>
            <a:ext cx="5578475"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a:latin typeface="Times New Roman" panose="02020603050405020304" pitchFamily="18" charset="0"/>
              </a:rPr>
              <a:t>In this column, the two digits are also equal, so we have to keep moving to the right until we can find a column that has two different digits.</a:t>
            </a:r>
          </a:p>
          <a:p>
            <a:pPr eaLnBrk="1" hangingPunct="1">
              <a:spcBef>
                <a:spcPct val="0"/>
              </a:spcBef>
              <a:buFontTx/>
              <a:buNone/>
            </a:pPr>
            <a:endParaRPr lang="en-US" altLang="en-US" sz="2000">
              <a:latin typeface="Times New Roman" panose="02020603050405020304" pitchFamily="18" charset="0"/>
            </a:endParaRPr>
          </a:p>
          <a:p>
            <a:pPr eaLnBrk="1" hangingPunct="1">
              <a:spcBef>
                <a:spcPct val="0"/>
              </a:spcBef>
              <a:buFontTx/>
              <a:buNone/>
            </a:pPr>
            <a:r>
              <a:rPr lang="en-US" altLang="en-US" sz="2000">
                <a:latin typeface="Times New Roman" panose="02020603050405020304" pitchFamily="18" charset="0"/>
              </a:rPr>
              <a:t>(Please click to see animation.)</a:t>
            </a:r>
          </a:p>
        </p:txBody>
      </p:sp>
      <p:sp>
        <p:nvSpPr>
          <p:cNvPr id="24581" name="Text Box 5">
            <a:extLst>
              <a:ext uri="{FF2B5EF4-FFF2-40B4-BE49-F238E27FC236}">
                <a16:creationId xmlns:a16="http://schemas.microsoft.com/office/drawing/2014/main" id="{FAEF735D-D155-4C27-9DC2-BC4DEA680AB6}"/>
              </a:ext>
            </a:extLst>
          </p:cNvPr>
          <p:cNvSpPr txBox="1">
            <a:spLocks noChangeArrowheads="1"/>
          </p:cNvSpPr>
          <p:nvPr/>
        </p:nvSpPr>
        <p:spPr bwMode="auto">
          <a:xfrm>
            <a:off x="2971800" y="533400"/>
            <a:ext cx="26622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a:latin typeface="Times New Roman" panose="02020603050405020304" pitchFamily="18" charset="0"/>
              </a:rPr>
              <a:t>Ordering Decimals</a:t>
            </a:r>
          </a:p>
        </p:txBody>
      </p:sp>
      <p:sp>
        <p:nvSpPr>
          <p:cNvPr id="24582" name="Text Box 6">
            <a:extLst>
              <a:ext uri="{FF2B5EF4-FFF2-40B4-BE49-F238E27FC236}">
                <a16:creationId xmlns:a16="http://schemas.microsoft.com/office/drawing/2014/main" id="{3CF02BE9-6786-4031-AFC6-F37E80EB5F3F}"/>
              </a:ext>
            </a:extLst>
          </p:cNvPr>
          <p:cNvSpPr txBox="1">
            <a:spLocks noChangeArrowheads="1"/>
          </p:cNvSpPr>
          <p:nvPr/>
        </p:nvSpPr>
        <p:spPr bwMode="auto">
          <a:xfrm>
            <a:off x="990600" y="1066800"/>
            <a:ext cx="7469188"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a:latin typeface="Times New Roman" panose="02020603050405020304" pitchFamily="18" charset="0"/>
              </a:rPr>
              <a:t>Given two decimals, how do we determine quickly which one is larger?</a:t>
            </a:r>
          </a:p>
          <a:p>
            <a:pPr eaLnBrk="1" hangingPunct="1">
              <a:spcBef>
                <a:spcPct val="0"/>
              </a:spcBef>
              <a:buFontTx/>
              <a:buNone/>
            </a:pPr>
            <a:r>
              <a:rPr lang="en-US" altLang="en-US" sz="800">
                <a:latin typeface="Times New Roman" panose="02020603050405020304" pitchFamily="18" charset="0"/>
              </a:rPr>
              <a:t> </a:t>
            </a:r>
          </a:p>
          <a:p>
            <a:pPr eaLnBrk="1" hangingPunct="1">
              <a:spcBef>
                <a:spcPct val="0"/>
              </a:spcBef>
              <a:buFontTx/>
              <a:buNone/>
            </a:pPr>
            <a:r>
              <a:rPr lang="en-US" altLang="en-US" sz="2000">
                <a:latin typeface="Times New Roman" panose="02020603050405020304" pitchFamily="18" charset="0"/>
              </a:rPr>
              <a:t>          The method is rather easy to learn from just a few examples.</a:t>
            </a:r>
          </a:p>
        </p:txBody>
      </p:sp>
      <p:sp>
        <p:nvSpPr>
          <p:cNvPr id="24583" name="Text Box 7">
            <a:extLst>
              <a:ext uri="{FF2B5EF4-FFF2-40B4-BE49-F238E27FC236}">
                <a16:creationId xmlns:a16="http://schemas.microsoft.com/office/drawing/2014/main" id="{03399308-48B0-45A9-BF74-13C56CD26AF9}"/>
              </a:ext>
            </a:extLst>
          </p:cNvPr>
          <p:cNvSpPr txBox="1">
            <a:spLocks noChangeArrowheads="1"/>
          </p:cNvSpPr>
          <p:nvPr/>
        </p:nvSpPr>
        <p:spPr bwMode="auto">
          <a:xfrm>
            <a:off x="990600" y="2111375"/>
            <a:ext cx="4494213"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a:latin typeface="Times New Roman" panose="02020603050405020304" pitchFamily="18" charset="0"/>
              </a:rPr>
              <a:t>Example</a:t>
            </a:r>
          </a:p>
          <a:p>
            <a:pPr eaLnBrk="1" hangingPunct="1">
              <a:spcBef>
                <a:spcPct val="0"/>
              </a:spcBef>
              <a:buFontTx/>
              <a:buNone/>
            </a:pPr>
            <a:r>
              <a:rPr lang="en-US" altLang="en-US" sz="2000">
                <a:latin typeface="Times New Roman" panose="02020603050405020304" pitchFamily="18" charset="0"/>
              </a:rPr>
              <a:t>Which one is larger, </a:t>
            </a:r>
            <a:r>
              <a:rPr lang="en-US" altLang="en-US" sz="2400">
                <a:solidFill>
                  <a:srgbClr val="0000FF"/>
                </a:solidFill>
                <a:latin typeface="Times New Roman" panose="02020603050405020304" pitchFamily="18" charset="0"/>
              </a:rPr>
              <a:t>6</a:t>
            </a:r>
            <a:r>
              <a:rPr lang="en-US" altLang="en-US" sz="2400" b="1">
                <a:solidFill>
                  <a:srgbClr val="0000FF"/>
                </a:solidFill>
                <a:latin typeface="Times New Roman" panose="02020603050405020304" pitchFamily="18" charset="0"/>
              </a:rPr>
              <a:t>.</a:t>
            </a:r>
            <a:r>
              <a:rPr lang="en-US" altLang="en-US" sz="2400">
                <a:solidFill>
                  <a:srgbClr val="0000FF"/>
                </a:solidFill>
                <a:latin typeface="Times New Roman" panose="02020603050405020304" pitchFamily="18" charset="0"/>
              </a:rPr>
              <a:t>724</a:t>
            </a:r>
            <a:r>
              <a:rPr lang="en-US" altLang="en-US" sz="2000">
                <a:latin typeface="Times New Roman" panose="02020603050405020304" pitchFamily="18" charset="0"/>
              </a:rPr>
              <a:t> or </a:t>
            </a:r>
            <a:r>
              <a:rPr lang="en-US" altLang="en-US" sz="2400">
                <a:solidFill>
                  <a:srgbClr val="0000FF"/>
                </a:solidFill>
                <a:latin typeface="Times New Roman" panose="02020603050405020304" pitchFamily="18" charset="0"/>
              </a:rPr>
              <a:t>6</a:t>
            </a:r>
            <a:r>
              <a:rPr lang="en-US" altLang="en-US" sz="2400" b="1">
                <a:solidFill>
                  <a:srgbClr val="0000FF"/>
                </a:solidFill>
                <a:latin typeface="Times New Roman" panose="02020603050405020304" pitchFamily="18" charset="0"/>
              </a:rPr>
              <a:t>.</a:t>
            </a:r>
            <a:r>
              <a:rPr lang="en-US" altLang="en-US" sz="2400">
                <a:solidFill>
                  <a:srgbClr val="0000FF"/>
                </a:solidFill>
                <a:latin typeface="Times New Roman" panose="02020603050405020304" pitchFamily="18" charset="0"/>
              </a:rPr>
              <a:t>72189</a:t>
            </a:r>
            <a:r>
              <a:rPr lang="en-US" altLang="en-US" sz="2000">
                <a:latin typeface="Times New Roman" panose="02020603050405020304" pitchFamily="18" charset="0"/>
              </a:rPr>
              <a:t> ?</a:t>
            </a:r>
          </a:p>
        </p:txBody>
      </p:sp>
      <p:sp>
        <p:nvSpPr>
          <p:cNvPr id="24584" name="Text Box 8">
            <a:extLst>
              <a:ext uri="{FF2B5EF4-FFF2-40B4-BE49-F238E27FC236}">
                <a16:creationId xmlns:a16="http://schemas.microsoft.com/office/drawing/2014/main" id="{B9288988-8C10-4ECA-832F-9A943972F6CD}"/>
              </a:ext>
            </a:extLst>
          </p:cNvPr>
          <p:cNvSpPr txBox="1">
            <a:spLocks noChangeArrowheads="1"/>
          </p:cNvSpPr>
          <p:nvPr/>
        </p:nvSpPr>
        <p:spPr bwMode="auto">
          <a:xfrm>
            <a:off x="990600" y="2895600"/>
            <a:ext cx="7635875"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a:latin typeface="Times New Roman" panose="02020603050405020304" pitchFamily="18" charset="0"/>
              </a:rPr>
              <a:t>Solution</a:t>
            </a:r>
          </a:p>
          <a:p>
            <a:pPr eaLnBrk="1" hangingPunct="1">
              <a:spcBef>
                <a:spcPct val="0"/>
              </a:spcBef>
              <a:buFontTx/>
              <a:buNone/>
            </a:pPr>
            <a:r>
              <a:rPr lang="en-US" altLang="en-US" sz="2000">
                <a:latin typeface="Times New Roman" panose="02020603050405020304" pitchFamily="18" charset="0"/>
              </a:rPr>
              <a:t>We first put one of them above the other such that the decimal points are lined up. </a:t>
            </a:r>
          </a:p>
        </p:txBody>
      </p:sp>
      <p:sp>
        <p:nvSpPr>
          <p:cNvPr id="24585" name="Text Box 9">
            <a:extLst>
              <a:ext uri="{FF2B5EF4-FFF2-40B4-BE49-F238E27FC236}">
                <a16:creationId xmlns:a16="http://schemas.microsoft.com/office/drawing/2014/main" id="{0274B0BE-78CD-4249-98CC-F1A462972087}"/>
              </a:ext>
            </a:extLst>
          </p:cNvPr>
          <p:cNvSpPr txBox="1">
            <a:spLocks noChangeArrowheads="1"/>
          </p:cNvSpPr>
          <p:nvPr/>
        </p:nvSpPr>
        <p:spPr bwMode="auto">
          <a:xfrm>
            <a:off x="1306513" y="4770438"/>
            <a:ext cx="1174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a:solidFill>
                  <a:srgbClr val="0000FF"/>
                </a:solidFill>
                <a:latin typeface="Times New Roman" panose="02020603050405020304" pitchFamily="18" charset="0"/>
              </a:rPr>
              <a:t>6</a:t>
            </a:r>
            <a:r>
              <a:rPr lang="en-US" altLang="en-US" sz="2400" b="1">
                <a:solidFill>
                  <a:srgbClr val="FF0000"/>
                </a:solidFill>
                <a:latin typeface="Times New Roman" panose="02020603050405020304" pitchFamily="18" charset="0"/>
              </a:rPr>
              <a:t>.</a:t>
            </a:r>
            <a:r>
              <a:rPr lang="en-US" altLang="en-US" sz="2400">
                <a:solidFill>
                  <a:srgbClr val="0000FF"/>
                </a:solidFill>
                <a:latin typeface="Times New Roman" panose="02020603050405020304" pitchFamily="18" charset="0"/>
              </a:rPr>
              <a:t>72189</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7650"/>
                                        </p:tgtEl>
                                        <p:attrNameLst>
                                          <p:attrName>style.visibility</p:attrName>
                                        </p:attrNameLst>
                                      </p:cBhvr>
                                      <p:to>
                                        <p:strVal val="visible"/>
                                      </p:to>
                                    </p:set>
                                    <p:anim calcmode="lin" valueType="num">
                                      <p:cBhvr additive="base">
                                        <p:cTn id="7" dur="2000" fill="hold"/>
                                        <p:tgtEl>
                                          <p:spTgt spid="27650"/>
                                        </p:tgtEl>
                                        <p:attrNameLst>
                                          <p:attrName>ppt_x</p:attrName>
                                        </p:attrNameLst>
                                      </p:cBhvr>
                                      <p:tavLst>
                                        <p:tav tm="0">
                                          <p:val>
                                            <p:strVal val="#ppt_x"/>
                                          </p:val>
                                        </p:tav>
                                        <p:tav tm="100000">
                                          <p:val>
                                            <p:strVal val="#ppt_x"/>
                                          </p:val>
                                        </p:tav>
                                      </p:tavLst>
                                    </p:anim>
                                    <p:anim calcmode="lin" valueType="num">
                                      <p:cBhvr additive="base">
                                        <p:cTn id="8" dur="2000" fill="hold"/>
                                        <p:tgtEl>
                                          <p:spTgt spid="27650"/>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0" presetClass="path" presetSubtype="0" accel="50000" decel="50000" fill="hold" grpId="0" nodeType="clickEffect">
                                  <p:stCondLst>
                                    <p:cond delay="0"/>
                                  </p:stCondLst>
                                  <p:childTnLst>
                                    <p:animMotion origin="layout" path="M 4.16667E-6 -0.00046 C 0.00104 -0.00046 0.00364 -0.00046 0.00659 -0.00046 C 0.00954 -0.00046 0.01562 -0.00046 0.01805 -0.00046 " pathEditMode="relative" rAng="0" ptsTypes="aaa">
                                      <p:cBhvr>
                                        <p:cTn id="12" dur="2000" fill="hold"/>
                                        <p:tgtEl>
                                          <p:spTgt spid="27652"/>
                                        </p:tgtEl>
                                        <p:attrNameLst>
                                          <p:attrName>ppt_x</p:attrName>
                                          <p:attrName>ppt_y</p:attrName>
                                        </p:attrNameLst>
                                      </p:cBhvr>
                                      <p:rCtr x="903"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2" grpId="0" animBg="1"/>
      <p:bldP spid="2765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 Box 2">
            <a:extLst>
              <a:ext uri="{FF2B5EF4-FFF2-40B4-BE49-F238E27FC236}">
                <a16:creationId xmlns:a16="http://schemas.microsoft.com/office/drawing/2014/main" id="{6604A734-4F1D-4830-8298-05F5496BF58F}"/>
              </a:ext>
            </a:extLst>
          </p:cNvPr>
          <p:cNvSpPr txBox="1">
            <a:spLocks noChangeArrowheads="1"/>
          </p:cNvSpPr>
          <p:nvPr/>
        </p:nvSpPr>
        <p:spPr bwMode="auto">
          <a:xfrm>
            <a:off x="3184525" y="3846513"/>
            <a:ext cx="5578475"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a:latin typeface="Times New Roman" panose="02020603050405020304" pitchFamily="18" charset="0"/>
              </a:rPr>
              <a:t>In this column, the two digits are also equal, so we have to keep moving to the right until we can find a column that has two different digits.</a:t>
            </a:r>
          </a:p>
          <a:p>
            <a:pPr eaLnBrk="1" hangingPunct="1">
              <a:spcBef>
                <a:spcPct val="0"/>
              </a:spcBef>
              <a:buFontTx/>
              <a:buNone/>
            </a:pPr>
            <a:endParaRPr lang="en-US" altLang="en-US" sz="2000">
              <a:latin typeface="Times New Roman" panose="02020603050405020304" pitchFamily="18" charset="0"/>
            </a:endParaRPr>
          </a:p>
          <a:p>
            <a:pPr eaLnBrk="1" hangingPunct="1">
              <a:spcBef>
                <a:spcPct val="0"/>
              </a:spcBef>
              <a:buFontTx/>
              <a:buNone/>
            </a:pPr>
            <a:endParaRPr lang="en-US" altLang="en-US" sz="2000">
              <a:latin typeface="Times New Roman" panose="02020603050405020304" pitchFamily="18" charset="0"/>
            </a:endParaRPr>
          </a:p>
        </p:txBody>
      </p:sp>
      <p:sp>
        <p:nvSpPr>
          <p:cNvPr id="28676" name="Rectangle 4">
            <a:extLst>
              <a:ext uri="{FF2B5EF4-FFF2-40B4-BE49-F238E27FC236}">
                <a16:creationId xmlns:a16="http://schemas.microsoft.com/office/drawing/2014/main" id="{A3814ACC-56B6-44F9-A134-B9B89736EC63}"/>
              </a:ext>
            </a:extLst>
          </p:cNvPr>
          <p:cNvSpPr>
            <a:spLocks noChangeArrowheads="1"/>
          </p:cNvSpPr>
          <p:nvPr/>
        </p:nvSpPr>
        <p:spPr bwMode="auto">
          <a:xfrm>
            <a:off x="1752600" y="4541838"/>
            <a:ext cx="182563" cy="609600"/>
          </a:xfrm>
          <a:prstGeom prst="rect">
            <a:avLst/>
          </a:prstGeom>
          <a:solidFill>
            <a:srgbClr val="FFFF00"/>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000">
              <a:latin typeface="Times New Roman" panose="02020603050405020304" pitchFamily="18" charset="0"/>
            </a:endParaRPr>
          </a:p>
        </p:txBody>
      </p:sp>
      <p:sp>
        <p:nvSpPr>
          <p:cNvPr id="25604" name="Text Box 5">
            <a:extLst>
              <a:ext uri="{FF2B5EF4-FFF2-40B4-BE49-F238E27FC236}">
                <a16:creationId xmlns:a16="http://schemas.microsoft.com/office/drawing/2014/main" id="{552D04FB-BFFB-4EC3-9493-7D2332DC1533}"/>
              </a:ext>
            </a:extLst>
          </p:cNvPr>
          <p:cNvSpPr txBox="1">
            <a:spLocks noChangeArrowheads="1"/>
          </p:cNvSpPr>
          <p:nvPr/>
        </p:nvSpPr>
        <p:spPr bwMode="auto">
          <a:xfrm>
            <a:off x="2971800" y="533400"/>
            <a:ext cx="26622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a:latin typeface="Times New Roman" panose="02020603050405020304" pitchFamily="18" charset="0"/>
              </a:rPr>
              <a:t>Ordering Decimals</a:t>
            </a:r>
          </a:p>
        </p:txBody>
      </p:sp>
      <p:sp>
        <p:nvSpPr>
          <p:cNvPr id="25605" name="Text Box 6">
            <a:extLst>
              <a:ext uri="{FF2B5EF4-FFF2-40B4-BE49-F238E27FC236}">
                <a16:creationId xmlns:a16="http://schemas.microsoft.com/office/drawing/2014/main" id="{60435049-DC21-4E8D-8039-6230EC7D3853}"/>
              </a:ext>
            </a:extLst>
          </p:cNvPr>
          <p:cNvSpPr txBox="1">
            <a:spLocks noChangeArrowheads="1"/>
          </p:cNvSpPr>
          <p:nvPr/>
        </p:nvSpPr>
        <p:spPr bwMode="auto">
          <a:xfrm>
            <a:off x="990600" y="1066800"/>
            <a:ext cx="7469188"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a:latin typeface="Times New Roman" panose="02020603050405020304" pitchFamily="18" charset="0"/>
              </a:rPr>
              <a:t>Given two decimals, how do we determine quickly which one is larger?</a:t>
            </a:r>
          </a:p>
          <a:p>
            <a:pPr eaLnBrk="1" hangingPunct="1">
              <a:spcBef>
                <a:spcPct val="0"/>
              </a:spcBef>
              <a:buFontTx/>
              <a:buNone/>
            </a:pPr>
            <a:r>
              <a:rPr lang="en-US" altLang="en-US" sz="800">
                <a:latin typeface="Times New Roman" panose="02020603050405020304" pitchFamily="18" charset="0"/>
              </a:rPr>
              <a:t> </a:t>
            </a:r>
          </a:p>
          <a:p>
            <a:pPr eaLnBrk="1" hangingPunct="1">
              <a:spcBef>
                <a:spcPct val="0"/>
              </a:spcBef>
              <a:buFontTx/>
              <a:buNone/>
            </a:pPr>
            <a:r>
              <a:rPr lang="en-US" altLang="en-US" sz="2000">
                <a:latin typeface="Times New Roman" panose="02020603050405020304" pitchFamily="18" charset="0"/>
              </a:rPr>
              <a:t>          The method is rather easy to learn from just a few examples.</a:t>
            </a:r>
          </a:p>
        </p:txBody>
      </p:sp>
      <p:sp>
        <p:nvSpPr>
          <p:cNvPr id="25606" name="Text Box 7">
            <a:extLst>
              <a:ext uri="{FF2B5EF4-FFF2-40B4-BE49-F238E27FC236}">
                <a16:creationId xmlns:a16="http://schemas.microsoft.com/office/drawing/2014/main" id="{1ED4E0B5-71B4-4A5A-92DE-20B8C03409E4}"/>
              </a:ext>
            </a:extLst>
          </p:cNvPr>
          <p:cNvSpPr txBox="1">
            <a:spLocks noChangeArrowheads="1"/>
          </p:cNvSpPr>
          <p:nvPr/>
        </p:nvSpPr>
        <p:spPr bwMode="auto">
          <a:xfrm>
            <a:off x="990600" y="2111375"/>
            <a:ext cx="4494213"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a:latin typeface="Times New Roman" panose="02020603050405020304" pitchFamily="18" charset="0"/>
              </a:rPr>
              <a:t>Example</a:t>
            </a:r>
          </a:p>
          <a:p>
            <a:pPr eaLnBrk="1" hangingPunct="1">
              <a:spcBef>
                <a:spcPct val="0"/>
              </a:spcBef>
              <a:buFontTx/>
              <a:buNone/>
            </a:pPr>
            <a:r>
              <a:rPr lang="en-US" altLang="en-US" sz="2000">
                <a:latin typeface="Times New Roman" panose="02020603050405020304" pitchFamily="18" charset="0"/>
              </a:rPr>
              <a:t>Which one is larger, </a:t>
            </a:r>
            <a:r>
              <a:rPr lang="en-US" altLang="en-US" sz="2400">
                <a:solidFill>
                  <a:srgbClr val="0000FF"/>
                </a:solidFill>
                <a:latin typeface="Times New Roman" panose="02020603050405020304" pitchFamily="18" charset="0"/>
              </a:rPr>
              <a:t>6</a:t>
            </a:r>
            <a:r>
              <a:rPr lang="en-US" altLang="en-US" sz="2400" b="1">
                <a:solidFill>
                  <a:srgbClr val="0000FF"/>
                </a:solidFill>
                <a:latin typeface="Times New Roman" panose="02020603050405020304" pitchFamily="18" charset="0"/>
              </a:rPr>
              <a:t>.</a:t>
            </a:r>
            <a:r>
              <a:rPr lang="en-US" altLang="en-US" sz="2400">
                <a:solidFill>
                  <a:srgbClr val="0000FF"/>
                </a:solidFill>
                <a:latin typeface="Times New Roman" panose="02020603050405020304" pitchFamily="18" charset="0"/>
              </a:rPr>
              <a:t>724</a:t>
            </a:r>
            <a:r>
              <a:rPr lang="en-US" altLang="en-US" sz="2000">
                <a:latin typeface="Times New Roman" panose="02020603050405020304" pitchFamily="18" charset="0"/>
              </a:rPr>
              <a:t> or </a:t>
            </a:r>
            <a:r>
              <a:rPr lang="en-US" altLang="en-US" sz="2400">
                <a:solidFill>
                  <a:srgbClr val="0000FF"/>
                </a:solidFill>
                <a:latin typeface="Times New Roman" panose="02020603050405020304" pitchFamily="18" charset="0"/>
              </a:rPr>
              <a:t>6</a:t>
            </a:r>
            <a:r>
              <a:rPr lang="en-US" altLang="en-US" sz="2400" b="1">
                <a:solidFill>
                  <a:srgbClr val="0000FF"/>
                </a:solidFill>
                <a:latin typeface="Times New Roman" panose="02020603050405020304" pitchFamily="18" charset="0"/>
              </a:rPr>
              <a:t>.</a:t>
            </a:r>
            <a:r>
              <a:rPr lang="en-US" altLang="en-US" sz="2400">
                <a:solidFill>
                  <a:srgbClr val="0000FF"/>
                </a:solidFill>
                <a:latin typeface="Times New Roman" panose="02020603050405020304" pitchFamily="18" charset="0"/>
              </a:rPr>
              <a:t>72189</a:t>
            </a:r>
            <a:r>
              <a:rPr lang="en-US" altLang="en-US" sz="2000">
                <a:latin typeface="Times New Roman" panose="02020603050405020304" pitchFamily="18" charset="0"/>
              </a:rPr>
              <a:t> ?</a:t>
            </a:r>
          </a:p>
        </p:txBody>
      </p:sp>
      <p:sp>
        <p:nvSpPr>
          <p:cNvPr id="25607" name="Text Box 8">
            <a:extLst>
              <a:ext uri="{FF2B5EF4-FFF2-40B4-BE49-F238E27FC236}">
                <a16:creationId xmlns:a16="http://schemas.microsoft.com/office/drawing/2014/main" id="{55EF56D3-3364-4B6F-8B9E-3F4834D4F95B}"/>
              </a:ext>
            </a:extLst>
          </p:cNvPr>
          <p:cNvSpPr txBox="1">
            <a:spLocks noChangeArrowheads="1"/>
          </p:cNvSpPr>
          <p:nvPr/>
        </p:nvSpPr>
        <p:spPr bwMode="auto">
          <a:xfrm>
            <a:off x="990600" y="2895600"/>
            <a:ext cx="7635875"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a:latin typeface="Times New Roman" panose="02020603050405020304" pitchFamily="18" charset="0"/>
              </a:rPr>
              <a:t>Solution</a:t>
            </a:r>
          </a:p>
          <a:p>
            <a:pPr eaLnBrk="1" hangingPunct="1">
              <a:spcBef>
                <a:spcPct val="0"/>
              </a:spcBef>
              <a:buFontTx/>
              <a:buNone/>
            </a:pPr>
            <a:r>
              <a:rPr lang="en-US" altLang="en-US" sz="2000">
                <a:latin typeface="Times New Roman" panose="02020603050405020304" pitchFamily="18" charset="0"/>
              </a:rPr>
              <a:t>We first put one of them above the other such that the decimal points are lined up. </a:t>
            </a:r>
          </a:p>
        </p:txBody>
      </p:sp>
      <p:sp>
        <p:nvSpPr>
          <p:cNvPr id="25608" name="Text Box 11">
            <a:extLst>
              <a:ext uri="{FF2B5EF4-FFF2-40B4-BE49-F238E27FC236}">
                <a16:creationId xmlns:a16="http://schemas.microsoft.com/office/drawing/2014/main" id="{2E03244B-6BD6-4524-948F-8CA282D1BFA2}"/>
              </a:ext>
            </a:extLst>
          </p:cNvPr>
          <p:cNvSpPr txBox="1">
            <a:spLocks noChangeArrowheads="1"/>
          </p:cNvSpPr>
          <p:nvPr/>
        </p:nvSpPr>
        <p:spPr bwMode="auto">
          <a:xfrm>
            <a:off x="1296988" y="4478338"/>
            <a:ext cx="869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a:solidFill>
                  <a:srgbClr val="0000FF"/>
                </a:solidFill>
                <a:latin typeface="Times New Roman" panose="02020603050405020304" pitchFamily="18" charset="0"/>
              </a:rPr>
              <a:t>6</a:t>
            </a:r>
            <a:r>
              <a:rPr lang="en-US" altLang="en-US" sz="2400" b="1">
                <a:solidFill>
                  <a:srgbClr val="FF0000"/>
                </a:solidFill>
                <a:latin typeface="Times New Roman" panose="02020603050405020304" pitchFamily="18" charset="0"/>
              </a:rPr>
              <a:t>.</a:t>
            </a:r>
            <a:r>
              <a:rPr lang="en-US" altLang="en-US" sz="2400">
                <a:solidFill>
                  <a:srgbClr val="0000FF"/>
                </a:solidFill>
                <a:latin typeface="Times New Roman" panose="02020603050405020304" pitchFamily="18" charset="0"/>
              </a:rPr>
              <a:t>724</a:t>
            </a:r>
          </a:p>
        </p:txBody>
      </p:sp>
      <p:sp>
        <p:nvSpPr>
          <p:cNvPr id="25609" name="Text Box 9">
            <a:extLst>
              <a:ext uri="{FF2B5EF4-FFF2-40B4-BE49-F238E27FC236}">
                <a16:creationId xmlns:a16="http://schemas.microsoft.com/office/drawing/2014/main" id="{9F50712D-EEE5-4626-9506-CC927E5D5E52}"/>
              </a:ext>
            </a:extLst>
          </p:cNvPr>
          <p:cNvSpPr txBox="1">
            <a:spLocks noChangeArrowheads="1"/>
          </p:cNvSpPr>
          <p:nvPr/>
        </p:nvSpPr>
        <p:spPr bwMode="auto">
          <a:xfrm>
            <a:off x="1306513" y="4770438"/>
            <a:ext cx="1174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a:solidFill>
                  <a:srgbClr val="0000FF"/>
                </a:solidFill>
                <a:latin typeface="Times New Roman" panose="02020603050405020304" pitchFamily="18" charset="0"/>
              </a:rPr>
              <a:t>6</a:t>
            </a:r>
            <a:r>
              <a:rPr lang="en-US" altLang="en-US" sz="2400" b="1">
                <a:solidFill>
                  <a:srgbClr val="FF0000"/>
                </a:solidFill>
                <a:latin typeface="Times New Roman" panose="02020603050405020304" pitchFamily="18" charset="0"/>
              </a:rPr>
              <a:t>.</a:t>
            </a:r>
            <a:r>
              <a:rPr lang="en-US" altLang="en-US" sz="2400">
                <a:solidFill>
                  <a:srgbClr val="0000FF"/>
                </a:solidFill>
                <a:latin typeface="Times New Roman" panose="02020603050405020304" pitchFamily="18" charset="0"/>
              </a:rPr>
              <a:t>72189</a:t>
            </a:r>
          </a:p>
        </p:txBody>
      </p:sp>
    </p:spTree>
  </p:cSld>
  <p:clrMapOvr>
    <a:masterClrMapping/>
  </p:clrMapOvr>
  <p:transition advTm="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accel="50000" decel="50000" fill="hold" grpId="0" nodeType="clickEffect">
                                  <p:stCondLst>
                                    <p:cond delay="0"/>
                                  </p:stCondLst>
                                  <p:childTnLst>
                                    <p:animMotion origin="layout" path="M 0.00035 -0.00046 C 0.00313 -0.00046 0.01372 -0.00069 0.01719 -0.00069 " pathEditMode="relative" rAng="0" ptsTypes="aa">
                                      <p:cBhvr>
                                        <p:cTn id="6" dur="2000" fill="hold"/>
                                        <p:tgtEl>
                                          <p:spTgt spid="28676"/>
                                        </p:tgtEl>
                                        <p:attrNameLst>
                                          <p:attrName>ppt_x</p:attrName>
                                          <p:attrName>ppt_y</p:attrName>
                                        </p:attrNameLst>
                                      </p:cBhvr>
                                      <p:rCtr x="83300" y="-23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 Box 2">
            <a:extLst>
              <a:ext uri="{FF2B5EF4-FFF2-40B4-BE49-F238E27FC236}">
                <a16:creationId xmlns:a16="http://schemas.microsoft.com/office/drawing/2014/main" id="{494E9BA7-EFF9-4ECF-9E10-94D42DF1C982}"/>
              </a:ext>
            </a:extLst>
          </p:cNvPr>
          <p:cNvSpPr txBox="1">
            <a:spLocks noChangeArrowheads="1"/>
          </p:cNvSpPr>
          <p:nvPr/>
        </p:nvSpPr>
        <p:spPr bwMode="auto">
          <a:xfrm>
            <a:off x="3184525" y="3846513"/>
            <a:ext cx="5578475"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a:latin typeface="Times New Roman" panose="02020603050405020304" pitchFamily="18" charset="0"/>
              </a:rPr>
              <a:t>In this column, the two digits are also equal, so we have to keep moving to the right until we can find a column that has two different digits.</a:t>
            </a:r>
          </a:p>
          <a:p>
            <a:pPr eaLnBrk="1" hangingPunct="1">
              <a:spcBef>
                <a:spcPct val="0"/>
              </a:spcBef>
              <a:buFontTx/>
              <a:buNone/>
            </a:pPr>
            <a:endParaRPr lang="en-US" altLang="en-US" sz="2000">
              <a:latin typeface="Times New Roman" panose="02020603050405020304" pitchFamily="18" charset="0"/>
            </a:endParaRPr>
          </a:p>
          <a:p>
            <a:pPr eaLnBrk="1" hangingPunct="1">
              <a:spcBef>
                <a:spcPct val="0"/>
              </a:spcBef>
              <a:buFontTx/>
              <a:buNone/>
            </a:pPr>
            <a:endParaRPr lang="en-US" altLang="en-US" sz="2000">
              <a:latin typeface="Times New Roman" panose="02020603050405020304" pitchFamily="18" charset="0"/>
            </a:endParaRPr>
          </a:p>
        </p:txBody>
      </p:sp>
      <p:sp>
        <p:nvSpPr>
          <p:cNvPr id="29700" name="Rectangle 4">
            <a:extLst>
              <a:ext uri="{FF2B5EF4-FFF2-40B4-BE49-F238E27FC236}">
                <a16:creationId xmlns:a16="http://schemas.microsoft.com/office/drawing/2014/main" id="{4F3685FF-7F15-47A7-98FE-0326F797B3E4}"/>
              </a:ext>
            </a:extLst>
          </p:cNvPr>
          <p:cNvSpPr>
            <a:spLocks noChangeArrowheads="1"/>
          </p:cNvSpPr>
          <p:nvPr/>
        </p:nvSpPr>
        <p:spPr bwMode="auto">
          <a:xfrm>
            <a:off x="1909763" y="4541838"/>
            <a:ext cx="182562" cy="609600"/>
          </a:xfrm>
          <a:prstGeom prst="rect">
            <a:avLst/>
          </a:prstGeom>
          <a:solidFill>
            <a:srgbClr val="FFFF00"/>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000">
              <a:latin typeface="Times New Roman" panose="02020603050405020304" pitchFamily="18" charset="0"/>
            </a:endParaRPr>
          </a:p>
        </p:txBody>
      </p:sp>
      <p:sp>
        <p:nvSpPr>
          <p:cNvPr id="26628" name="Text Box 5">
            <a:extLst>
              <a:ext uri="{FF2B5EF4-FFF2-40B4-BE49-F238E27FC236}">
                <a16:creationId xmlns:a16="http://schemas.microsoft.com/office/drawing/2014/main" id="{544EA262-C877-49D9-B843-02F0E2E0CCCA}"/>
              </a:ext>
            </a:extLst>
          </p:cNvPr>
          <p:cNvSpPr txBox="1">
            <a:spLocks noChangeArrowheads="1"/>
          </p:cNvSpPr>
          <p:nvPr/>
        </p:nvSpPr>
        <p:spPr bwMode="auto">
          <a:xfrm>
            <a:off x="2971800" y="533400"/>
            <a:ext cx="26622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a:latin typeface="Times New Roman" panose="02020603050405020304" pitchFamily="18" charset="0"/>
              </a:rPr>
              <a:t>Ordering Decimals</a:t>
            </a:r>
          </a:p>
        </p:txBody>
      </p:sp>
      <p:sp>
        <p:nvSpPr>
          <p:cNvPr id="26629" name="Text Box 6">
            <a:extLst>
              <a:ext uri="{FF2B5EF4-FFF2-40B4-BE49-F238E27FC236}">
                <a16:creationId xmlns:a16="http://schemas.microsoft.com/office/drawing/2014/main" id="{073A40CB-20BA-4C90-9B3B-0B993E479316}"/>
              </a:ext>
            </a:extLst>
          </p:cNvPr>
          <p:cNvSpPr txBox="1">
            <a:spLocks noChangeArrowheads="1"/>
          </p:cNvSpPr>
          <p:nvPr/>
        </p:nvSpPr>
        <p:spPr bwMode="auto">
          <a:xfrm>
            <a:off x="990600" y="1066800"/>
            <a:ext cx="7469188"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a:latin typeface="Times New Roman" panose="02020603050405020304" pitchFamily="18" charset="0"/>
              </a:rPr>
              <a:t>Given two decimals, how do we determine quickly which one is larger?</a:t>
            </a:r>
          </a:p>
          <a:p>
            <a:pPr eaLnBrk="1" hangingPunct="1">
              <a:spcBef>
                <a:spcPct val="0"/>
              </a:spcBef>
              <a:buFontTx/>
              <a:buNone/>
            </a:pPr>
            <a:r>
              <a:rPr lang="en-US" altLang="en-US" sz="800">
                <a:latin typeface="Times New Roman" panose="02020603050405020304" pitchFamily="18" charset="0"/>
              </a:rPr>
              <a:t> </a:t>
            </a:r>
          </a:p>
          <a:p>
            <a:pPr eaLnBrk="1" hangingPunct="1">
              <a:spcBef>
                <a:spcPct val="0"/>
              </a:spcBef>
              <a:buFontTx/>
              <a:buNone/>
            </a:pPr>
            <a:r>
              <a:rPr lang="en-US" altLang="en-US" sz="2000">
                <a:latin typeface="Times New Roman" panose="02020603050405020304" pitchFamily="18" charset="0"/>
              </a:rPr>
              <a:t>          The method is rather easy to learn from just a few examples.</a:t>
            </a:r>
          </a:p>
        </p:txBody>
      </p:sp>
      <p:sp>
        <p:nvSpPr>
          <p:cNvPr id="26630" name="Text Box 7">
            <a:extLst>
              <a:ext uri="{FF2B5EF4-FFF2-40B4-BE49-F238E27FC236}">
                <a16:creationId xmlns:a16="http://schemas.microsoft.com/office/drawing/2014/main" id="{6E743743-3B94-4FF3-9178-136DBD8D97E7}"/>
              </a:ext>
            </a:extLst>
          </p:cNvPr>
          <p:cNvSpPr txBox="1">
            <a:spLocks noChangeArrowheads="1"/>
          </p:cNvSpPr>
          <p:nvPr/>
        </p:nvSpPr>
        <p:spPr bwMode="auto">
          <a:xfrm>
            <a:off x="990600" y="2111375"/>
            <a:ext cx="4494213"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a:latin typeface="Times New Roman" panose="02020603050405020304" pitchFamily="18" charset="0"/>
              </a:rPr>
              <a:t>Example</a:t>
            </a:r>
          </a:p>
          <a:p>
            <a:pPr eaLnBrk="1" hangingPunct="1">
              <a:spcBef>
                <a:spcPct val="0"/>
              </a:spcBef>
              <a:buFontTx/>
              <a:buNone/>
            </a:pPr>
            <a:r>
              <a:rPr lang="en-US" altLang="en-US" sz="2000">
                <a:latin typeface="Times New Roman" panose="02020603050405020304" pitchFamily="18" charset="0"/>
              </a:rPr>
              <a:t>Which one is larger, </a:t>
            </a:r>
            <a:r>
              <a:rPr lang="en-US" altLang="en-US" sz="2400">
                <a:solidFill>
                  <a:srgbClr val="0000FF"/>
                </a:solidFill>
                <a:latin typeface="Times New Roman" panose="02020603050405020304" pitchFamily="18" charset="0"/>
              </a:rPr>
              <a:t>6</a:t>
            </a:r>
            <a:r>
              <a:rPr lang="en-US" altLang="en-US" sz="2400" b="1">
                <a:solidFill>
                  <a:srgbClr val="0000FF"/>
                </a:solidFill>
                <a:latin typeface="Times New Roman" panose="02020603050405020304" pitchFamily="18" charset="0"/>
              </a:rPr>
              <a:t>.</a:t>
            </a:r>
            <a:r>
              <a:rPr lang="en-US" altLang="en-US" sz="2400">
                <a:solidFill>
                  <a:srgbClr val="0000FF"/>
                </a:solidFill>
                <a:latin typeface="Times New Roman" panose="02020603050405020304" pitchFamily="18" charset="0"/>
              </a:rPr>
              <a:t>724</a:t>
            </a:r>
            <a:r>
              <a:rPr lang="en-US" altLang="en-US" sz="2000">
                <a:latin typeface="Times New Roman" panose="02020603050405020304" pitchFamily="18" charset="0"/>
              </a:rPr>
              <a:t> or </a:t>
            </a:r>
            <a:r>
              <a:rPr lang="en-US" altLang="en-US" sz="2400">
                <a:solidFill>
                  <a:srgbClr val="0000FF"/>
                </a:solidFill>
                <a:latin typeface="Times New Roman" panose="02020603050405020304" pitchFamily="18" charset="0"/>
              </a:rPr>
              <a:t>6</a:t>
            </a:r>
            <a:r>
              <a:rPr lang="en-US" altLang="en-US" sz="2400" b="1">
                <a:solidFill>
                  <a:srgbClr val="0000FF"/>
                </a:solidFill>
                <a:latin typeface="Times New Roman" panose="02020603050405020304" pitchFamily="18" charset="0"/>
              </a:rPr>
              <a:t>.</a:t>
            </a:r>
            <a:r>
              <a:rPr lang="en-US" altLang="en-US" sz="2400">
                <a:solidFill>
                  <a:srgbClr val="0000FF"/>
                </a:solidFill>
                <a:latin typeface="Times New Roman" panose="02020603050405020304" pitchFamily="18" charset="0"/>
              </a:rPr>
              <a:t>72189</a:t>
            </a:r>
            <a:r>
              <a:rPr lang="en-US" altLang="en-US" sz="2000">
                <a:latin typeface="Times New Roman" panose="02020603050405020304" pitchFamily="18" charset="0"/>
              </a:rPr>
              <a:t> ?</a:t>
            </a:r>
          </a:p>
        </p:txBody>
      </p:sp>
      <p:sp>
        <p:nvSpPr>
          <p:cNvPr id="26631" name="Text Box 8">
            <a:extLst>
              <a:ext uri="{FF2B5EF4-FFF2-40B4-BE49-F238E27FC236}">
                <a16:creationId xmlns:a16="http://schemas.microsoft.com/office/drawing/2014/main" id="{45BB23AA-4E99-4534-AE41-E433DD644091}"/>
              </a:ext>
            </a:extLst>
          </p:cNvPr>
          <p:cNvSpPr txBox="1">
            <a:spLocks noChangeArrowheads="1"/>
          </p:cNvSpPr>
          <p:nvPr/>
        </p:nvSpPr>
        <p:spPr bwMode="auto">
          <a:xfrm>
            <a:off x="990600" y="2895600"/>
            <a:ext cx="7635875"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a:latin typeface="Times New Roman" panose="02020603050405020304" pitchFamily="18" charset="0"/>
              </a:rPr>
              <a:t>Solution</a:t>
            </a:r>
          </a:p>
          <a:p>
            <a:pPr eaLnBrk="1" hangingPunct="1">
              <a:spcBef>
                <a:spcPct val="0"/>
              </a:spcBef>
              <a:buFontTx/>
              <a:buNone/>
            </a:pPr>
            <a:r>
              <a:rPr lang="en-US" altLang="en-US" sz="2000">
                <a:latin typeface="Times New Roman" panose="02020603050405020304" pitchFamily="18" charset="0"/>
              </a:rPr>
              <a:t>We first put one of them above the other such that the decimal points are lined up. </a:t>
            </a:r>
          </a:p>
        </p:txBody>
      </p:sp>
      <p:sp>
        <p:nvSpPr>
          <p:cNvPr id="26632" name="Text Box 11">
            <a:extLst>
              <a:ext uri="{FF2B5EF4-FFF2-40B4-BE49-F238E27FC236}">
                <a16:creationId xmlns:a16="http://schemas.microsoft.com/office/drawing/2014/main" id="{F53D4FC8-67C9-4E0C-AD61-808A0FBA26D0}"/>
              </a:ext>
            </a:extLst>
          </p:cNvPr>
          <p:cNvSpPr txBox="1">
            <a:spLocks noChangeArrowheads="1"/>
          </p:cNvSpPr>
          <p:nvPr/>
        </p:nvSpPr>
        <p:spPr bwMode="auto">
          <a:xfrm>
            <a:off x="1306513" y="4770438"/>
            <a:ext cx="1174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a:solidFill>
                  <a:srgbClr val="0000FF"/>
                </a:solidFill>
                <a:latin typeface="Times New Roman" panose="02020603050405020304" pitchFamily="18" charset="0"/>
              </a:rPr>
              <a:t>6</a:t>
            </a:r>
            <a:r>
              <a:rPr lang="en-US" altLang="en-US" sz="2400" b="1">
                <a:solidFill>
                  <a:srgbClr val="FF0000"/>
                </a:solidFill>
                <a:latin typeface="Times New Roman" panose="02020603050405020304" pitchFamily="18" charset="0"/>
              </a:rPr>
              <a:t>.</a:t>
            </a:r>
            <a:r>
              <a:rPr lang="en-US" altLang="en-US" sz="2400">
                <a:solidFill>
                  <a:srgbClr val="0000FF"/>
                </a:solidFill>
                <a:latin typeface="Times New Roman" panose="02020603050405020304" pitchFamily="18" charset="0"/>
              </a:rPr>
              <a:t>72189</a:t>
            </a:r>
          </a:p>
        </p:txBody>
      </p:sp>
      <p:sp>
        <p:nvSpPr>
          <p:cNvPr id="26633" name="Text Box 10">
            <a:extLst>
              <a:ext uri="{FF2B5EF4-FFF2-40B4-BE49-F238E27FC236}">
                <a16:creationId xmlns:a16="http://schemas.microsoft.com/office/drawing/2014/main" id="{520DE640-713A-4091-81E2-0111A49FB6F8}"/>
              </a:ext>
            </a:extLst>
          </p:cNvPr>
          <p:cNvSpPr txBox="1">
            <a:spLocks noChangeArrowheads="1"/>
          </p:cNvSpPr>
          <p:nvPr/>
        </p:nvSpPr>
        <p:spPr bwMode="auto">
          <a:xfrm>
            <a:off x="1296988" y="4478338"/>
            <a:ext cx="869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a:solidFill>
                  <a:srgbClr val="0000FF"/>
                </a:solidFill>
                <a:latin typeface="Times New Roman" panose="02020603050405020304" pitchFamily="18" charset="0"/>
              </a:rPr>
              <a:t>6</a:t>
            </a:r>
            <a:r>
              <a:rPr lang="en-US" altLang="en-US" sz="2400" b="1">
                <a:solidFill>
                  <a:srgbClr val="FF0000"/>
                </a:solidFill>
                <a:latin typeface="Times New Roman" panose="02020603050405020304" pitchFamily="18" charset="0"/>
              </a:rPr>
              <a:t>.</a:t>
            </a:r>
            <a:r>
              <a:rPr lang="en-US" altLang="en-US" sz="2400">
                <a:solidFill>
                  <a:srgbClr val="0000FF"/>
                </a:solidFill>
                <a:latin typeface="Times New Roman" panose="02020603050405020304" pitchFamily="18" charset="0"/>
              </a:rPr>
              <a:t>724</a:t>
            </a:r>
          </a:p>
        </p:txBody>
      </p:sp>
      <p:sp>
        <p:nvSpPr>
          <p:cNvPr id="29708" name="Text Box 12">
            <a:extLst>
              <a:ext uri="{FF2B5EF4-FFF2-40B4-BE49-F238E27FC236}">
                <a16:creationId xmlns:a16="http://schemas.microsoft.com/office/drawing/2014/main" id="{48D595D7-EBDB-495B-A4C4-18BFF087E003}"/>
              </a:ext>
            </a:extLst>
          </p:cNvPr>
          <p:cNvSpPr txBox="1">
            <a:spLocks noChangeArrowheads="1"/>
          </p:cNvSpPr>
          <p:nvPr/>
        </p:nvSpPr>
        <p:spPr bwMode="auto">
          <a:xfrm>
            <a:off x="3184525" y="4953000"/>
            <a:ext cx="5502275"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a:latin typeface="Times New Roman" panose="02020603050405020304" pitchFamily="18" charset="0"/>
              </a:rPr>
              <a:t>Now we see that the upper digit in the highlighted column is larger, there for the corresponding number (i.e. the upper one) is larger than the lower one.</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5" presetClass="emph" presetSubtype="0" repeatCount="3000" fill="hold" grpId="0" nodeType="afterEffect">
                                  <p:stCondLst>
                                    <p:cond delay="0"/>
                                  </p:stCondLst>
                                  <p:childTnLst>
                                    <p:anim calcmode="discrete" valueType="str">
                                      <p:cBhvr>
                                        <p:cTn id="6" dur="1000" fill="hold"/>
                                        <p:tgtEl>
                                          <p:spTgt spid="29700"/>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5"/>
                                            </p:cond>
                                          </p:stCondLst>
                                          <p:endCondLst>
                                            <p:cond evt="onStopAudio" delay="0">
                                              <p:tgtEl>
                                                <p:sldTgt/>
                                              </p:tgtEl>
                                            </p:cond>
                                          </p:endCondLst>
                                        </p:cTn>
                                        <p:tgtEl>
                                          <p:sndTgt r:embed="rId2" name="DING.WAV"/>
                                        </p:tgtEl>
                                      </p:cMediaNode>
                                    </p:audio>
                                  </p:subTnLst>
                                </p:cTn>
                              </p:par>
                            </p:childTnLst>
                          </p:cTn>
                        </p:par>
                        <p:par>
                          <p:cTn id="7" fill="hold" nodeType="afterGroup">
                            <p:stCondLst>
                              <p:cond delay="3000"/>
                            </p:stCondLst>
                            <p:childTnLst>
                              <p:par>
                                <p:cTn id="8" presetID="22" presetClass="entr" presetSubtype="1" fill="hold" grpId="0" nodeType="afterEffect">
                                  <p:stCondLst>
                                    <p:cond delay="500"/>
                                  </p:stCondLst>
                                  <p:childTnLst>
                                    <p:set>
                                      <p:cBhvr>
                                        <p:cTn id="9" dur="1" fill="hold">
                                          <p:stCondLst>
                                            <p:cond delay="0"/>
                                          </p:stCondLst>
                                        </p:cTn>
                                        <p:tgtEl>
                                          <p:spTgt spid="29708"/>
                                        </p:tgtEl>
                                        <p:attrNameLst>
                                          <p:attrName>style.visibility</p:attrName>
                                        </p:attrNameLst>
                                      </p:cBhvr>
                                      <p:to>
                                        <p:strVal val="visible"/>
                                      </p:to>
                                    </p:set>
                                    <p:animEffect transition="in" filter="wipe(up)">
                                      <p:cBhvr>
                                        <p:cTn id="10" dur="1000"/>
                                        <p:tgtEl>
                                          <p:spTgt spid="297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0" grpId="0" animBg="1"/>
      <p:bldP spid="2970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 Box 2">
            <a:extLst>
              <a:ext uri="{FF2B5EF4-FFF2-40B4-BE49-F238E27FC236}">
                <a16:creationId xmlns:a16="http://schemas.microsoft.com/office/drawing/2014/main" id="{5613EBCB-2AD9-4FCD-951D-84045B98F657}"/>
              </a:ext>
            </a:extLst>
          </p:cNvPr>
          <p:cNvSpPr txBox="1">
            <a:spLocks noChangeArrowheads="1"/>
          </p:cNvSpPr>
          <p:nvPr/>
        </p:nvSpPr>
        <p:spPr bwMode="auto">
          <a:xfrm>
            <a:off x="1295400" y="457200"/>
            <a:ext cx="66754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a:latin typeface="Times New Roman" panose="02020603050405020304" pitchFamily="18" charset="0"/>
              </a:rPr>
              <a:t>Multiplying or Dividing Decimals by Powers of 10</a:t>
            </a:r>
          </a:p>
        </p:txBody>
      </p:sp>
      <p:sp>
        <p:nvSpPr>
          <p:cNvPr id="14339" name="Text Box 3">
            <a:extLst>
              <a:ext uri="{FF2B5EF4-FFF2-40B4-BE49-F238E27FC236}">
                <a16:creationId xmlns:a16="http://schemas.microsoft.com/office/drawing/2014/main" id="{72F25489-DD9F-4A32-B4C0-04D85F8B9BED}"/>
              </a:ext>
            </a:extLst>
          </p:cNvPr>
          <p:cNvSpPr txBox="1">
            <a:spLocks noChangeArrowheads="1"/>
          </p:cNvSpPr>
          <p:nvPr/>
        </p:nvSpPr>
        <p:spPr bwMode="auto">
          <a:xfrm>
            <a:off x="822325" y="1331913"/>
            <a:ext cx="7483475"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dirty="0">
                <a:latin typeface="Times New Roman" panose="02020603050405020304" pitchFamily="18" charset="0"/>
              </a:rPr>
              <a:t>Multiplying a decimal by 10</a:t>
            </a:r>
            <a:r>
              <a:rPr lang="en-US" altLang="en-US" sz="2000" i="1" baseline="40000" dirty="0">
                <a:latin typeface="Times New Roman" panose="02020603050405020304" pitchFamily="18" charset="0"/>
              </a:rPr>
              <a:t>n</a:t>
            </a:r>
            <a:r>
              <a:rPr lang="en-US" altLang="en-US" sz="2000" dirty="0">
                <a:latin typeface="Times New Roman" panose="02020603050405020304" pitchFamily="18" charset="0"/>
              </a:rPr>
              <a:t> will change the </a:t>
            </a:r>
            <a:r>
              <a:rPr lang="en-US" altLang="en-US" sz="2000" u="sng" dirty="0">
                <a:solidFill>
                  <a:srgbClr val="00B0F0"/>
                </a:solidFill>
                <a:latin typeface="Times New Roman" panose="02020603050405020304" pitchFamily="18" charset="0"/>
              </a:rPr>
              <a:t>place value</a:t>
            </a:r>
            <a:r>
              <a:rPr lang="en-US" altLang="en-US" sz="2000" dirty="0">
                <a:solidFill>
                  <a:srgbClr val="00B0F0"/>
                </a:solidFill>
                <a:latin typeface="Times New Roman" panose="02020603050405020304" pitchFamily="18" charset="0"/>
              </a:rPr>
              <a:t> </a:t>
            </a:r>
            <a:r>
              <a:rPr lang="en-US" altLang="en-US" sz="2000" dirty="0">
                <a:latin typeface="Times New Roman" panose="02020603050405020304" pitchFamily="18" charset="0"/>
              </a:rPr>
              <a:t>of each digit; but will not change the </a:t>
            </a:r>
            <a:r>
              <a:rPr lang="en-US" altLang="en-US" sz="2000" u="sng" dirty="0">
                <a:solidFill>
                  <a:srgbClr val="FF0000"/>
                </a:solidFill>
                <a:latin typeface="Times New Roman" panose="02020603050405020304" pitchFamily="18" charset="0"/>
              </a:rPr>
              <a:t>face value</a:t>
            </a:r>
            <a:r>
              <a:rPr lang="en-US" altLang="en-US" sz="2000" dirty="0">
                <a:solidFill>
                  <a:srgbClr val="FF0000"/>
                </a:solidFill>
                <a:latin typeface="Times New Roman" panose="02020603050405020304" pitchFamily="18" charset="0"/>
              </a:rPr>
              <a:t> </a:t>
            </a:r>
            <a:r>
              <a:rPr lang="en-US" altLang="en-US" sz="2000" dirty="0">
                <a:latin typeface="Times New Roman" panose="02020603050405020304" pitchFamily="18" charset="0"/>
              </a:rPr>
              <a:t>of the digits, hence it seems like we just move the decimal point to the right </a:t>
            </a:r>
            <a:r>
              <a:rPr lang="en-US" altLang="en-US" sz="2000" i="1" dirty="0">
                <a:latin typeface="Times New Roman" panose="02020603050405020304" pitchFamily="18" charset="0"/>
              </a:rPr>
              <a:t>n</a:t>
            </a:r>
            <a:r>
              <a:rPr lang="en-US" altLang="en-US" sz="2000" dirty="0">
                <a:latin typeface="Times New Roman" panose="02020603050405020304" pitchFamily="18" charset="0"/>
              </a:rPr>
              <a:t> place.</a:t>
            </a:r>
          </a:p>
        </p:txBody>
      </p:sp>
      <p:sp>
        <p:nvSpPr>
          <p:cNvPr id="14340" name="Text Box 4">
            <a:extLst>
              <a:ext uri="{FF2B5EF4-FFF2-40B4-BE49-F238E27FC236}">
                <a16:creationId xmlns:a16="http://schemas.microsoft.com/office/drawing/2014/main" id="{9E1B3E79-3C24-4438-9E37-C840E2CDB920}"/>
              </a:ext>
            </a:extLst>
          </p:cNvPr>
          <p:cNvSpPr txBox="1">
            <a:spLocks noChangeArrowheads="1"/>
          </p:cNvSpPr>
          <p:nvPr/>
        </p:nvSpPr>
        <p:spPr bwMode="auto">
          <a:xfrm>
            <a:off x="941566" y="2765089"/>
            <a:ext cx="127631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dirty="0">
                <a:latin typeface="Times New Roman" panose="02020603050405020304" pitchFamily="18" charset="0"/>
              </a:rPr>
              <a:t>Example</a:t>
            </a:r>
          </a:p>
        </p:txBody>
      </p:sp>
      <mc:AlternateContent xmlns:mc="http://schemas.openxmlformats.org/markup-compatibility/2006">
        <mc:Choice xmlns:a14="http://schemas.microsoft.com/office/drawing/2010/main" Requires="a14">
          <p:sp>
            <p:nvSpPr>
              <p:cNvPr id="3" name="TextBox 2">
                <a:extLst>
                  <a:ext uri="{FF2B5EF4-FFF2-40B4-BE49-F238E27FC236}">
                    <a16:creationId xmlns:a16="http://schemas.microsoft.com/office/drawing/2014/main" id="{5FECA2F6-8CE8-4ED2-B0A4-8B662CEBC146}"/>
                  </a:ext>
                </a:extLst>
              </p:cNvPr>
              <p:cNvSpPr txBox="1"/>
              <p:nvPr/>
            </p:nvSpPr>
            <p:spPr>
              <a:xfrm>
                <a:off x="1479294" y="3387182"/>
                <a:ext cx="4907818" cy="691536"/>
              </a:xfrm>
              <a:prstGeom prst="rect">
                <a:avLst/>
              </a:prstGeom>
              <a:noFill/>
            </p:spPr>
            <p:txBody>
              <a:bodyPr wrap="none" lIns="0" tIns="0" rIns="0" bIns="0" rtlCol="0">
                <a:spAutoFit/>
              </a:bodyPr>
              <a:lstStyle/>
              <a:p>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m:t>
                      </m:r>
                      <m:d>
                        <m:dPr>
                          <m:ctrlPr>
                            <a:rPr lang="en-US" b="0" i="1" smtClean="0">
                              <a:latin typeface="Cambria Math" panose="02040503050406030204" pitchFamily="18" charset="0"/>
                            </a:rPr>
                          </m:ctrlPr>
                        </m:dPr>
                        <m:e>
                          <m:r>
                            <a:rPr lang="en-US" b="0" i="1" smtClean="0">
                              <a:latin typeface="Cambria Math" panose="02040503050406030204" pitchFamily="18" charset="0"/>
                            </a:rPr>
                            <m:t>3+</m:t>
                          </m:r>
                          <m:f>
                            <m:fPr>
                              <m:ctrlPr>
                                <a:rPr lang="en-US" i="1">
                                  <a:latin typeface="Cambria Math" panose="02040503050406030204" pitchFamily="18" charset="0"/>
                                </a:rPr>
                              </m:ctrlPr>
                            </m:fPr>
                            <m:num>
                              <m:r>
                                <a:rPr lang="en-US" i="1">
                                  <a:latin typeface="Cambria Math" panose="02040503050406030204" pitchFamily="18" charset="0"/>
                                </a:rPr>
                                <m:t>7</m:t>
                              </m:r>
                            </m:num>
                            <m:den>
                              <m:r>
                                <a:rPr lang="en-US" i="1">
                                  <a:latin typeface="Cambria Math" panose="02040503050406030204" pitchFamily="18" charset="0"/>
                                </a:rPr>
                                <m:t>10</m:t>
                              </m:r>
                            </m:den>
                          </m:f>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6</m:t>
                              </m:r>
                            </m:num>
                            <m:den>
                              <m:r>
                                <a:rPr lang="en-US" b="0" i="1" smtClean="0">
                                  <a:latin typeface="Cambria Math" panose="02040503050406030204" pitchFamily="18" charset="0"/>
                                </a:rPr>
                                <m:t>100</m:t>
                              </m:r>
                            </m:den>
                          </m:f>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1000</m:t>
                              </m:r>
                            </m:den>
                          </m:f>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5</m:t>
                              </m:r>
                            </m:num>
                            <m:den>
                              <m:r>
                                <a:rPr lang="en-US" b="0" i="1" smtClean="0">
                                  <a:latin typeface="Cambria Math" panose="02040503050406030204" pitchFamily="18" charset="0"/>
                                </a:rPr>
                                <m:t>10,000</m:t>
                              </m:r>
                            </m:den>
                          </m:f>
                        </m:e>
                      </m:d>
                      <m:r>
                        <a:rPr lang="en-US" b="0" i="1" smtClean="0">
                          <a:latin typeface="Cambria Math" panose="02040503050406030204" pitchFamily="18" charset="0"/>
                          <a:ea typeface="Cambria Math" panose="02040503050406030204" pitchFamily="18" charset="0"/>
                        </a:rPr>
                        <m:t>×1000</m:t>
                      </m:r>
                    </m:oMath>
                  </m:oMathPara>
                </a14:m>
                <a:endParaRPr lang="en-US" b="0" dirty="0">
                  <a:ea typeface="Cambria Math" panose="02040503050406030204" pitchFamily="18" charset="0"/>
                </a:endParaRPr>
              </a:p>
            </p:txBody>
          </p:sp>
        </mc:Choice>
        <mc:Fallback>
          <p:sp>
            <p:nvSpPr>
              <p:cNvPr id="3" name="TextBox 2">
                <a:extLst>
                  <a:ext uri="{FF2B5EF4-FFF2-40B4-BE49-F238E27FC236}">
                    <a16:creationId xmlns:a16="http://schemas.microsoft.com/office/drawing/2014/main" id="{5FECA2F6-8CE8-4ED2-B0A4-8B662CEBC146}"/>
                  </a:ext>
                </a:extLst>
              </p:cNvPr>
              <p:cNvSpPr txBox="1">
                <a:spLocks noRot="1" noChangeAspect="1" noMove="1" noResize="1" noEditPoints="1" noAdjustHandles="1" noChangeArrowheads="1" noChangeShapeType="1" noTextEdit="1"/>
              </p:cNvSpPr>
              <p:nvPr/>
            </p:nvSpPr>
            <p:spPr>
              <a:xfrm>
                <a:off x="1479294" y="3387182"/>
                <a:ext cx="4907818" cy="691536"/>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4" name="TextBox 3">
                <a:extLst>
                  <a:ext uri="{FF2B5EF4-FFF2-40B4-BE49-F238E27FC236}">
                    <a16:creationId xmlns:a16="http://schemas.microsoft.com/office/drawing/2014/main" id="{BC68FF9A-BB4A-4D41-8488-9D7DC99153D9}"/>
                  </a:ext>
                </a:extLst>
              </p:cNvPr>
              <p:cNvSpPr txBox="1"/>
              <p:nvPr/>
            </p:nvSpPr>
            <p:spPr>
              <a:xfrm>
                <a:off x="1515406" y="4324063"/>
                <a:ext cx="7101046" cy="464871"/>
              </a:xfrm>
              <a:prstGeom prst="rect">
                <a:avLst/>
              </a:prstGeom>
              <a:noFill/>
            </p:spPr>
            <p:txBody>
              <a:bodyPr wrap="none" lIns="0" tIns="0" rIns="0" bIns="0" rtlCol="0">
                <a:spAutoFit/>
              </a:bodyPr>
              <a:lstStyle/>
              <a:p>
                <a14:m>
                  <m:oMath xmlns:m="http://schemas.openxmlformats.org/officeDocument/2006/math">
                    <m:r>
                      <a:rPr lang="en-US" b="0" i="1" smtClean="0">
                        <a:latin typeface="Cambria Math" panose="02040503050406030204" pitchFamily="18" charset="0"/>
                      </a:rPr>
                      <m:t>=3000+</m:t>
                    </m:r>
                    <m:f>
                      <m:fPr>
                        <m:ctrlPr>
                          <a:rPr lang="en-US" b="0" i="1" smtClean="0">
                            <a:latin typeface="Cambria Math" panose="02040503050406030204" pitchFamily="18" charset="0"/>
                          </a:rPr>
                        </m:ctrlPr>
                      </m:fPr>
                      <m:num>
                        <m:r>
                          <a:rPr lang="en-US" b="0" i="1" smtClean="0">
                            <a:latin typeface="Cambria Math" panose="02040503050406030204" pitchFamily="18" charset="0"/>
                          </a:rPr>
                          <m:t>7</m:t>
                        </m:r>
                      </m:num>
                      <m:den>
                        <m:r>
                          <a:rPr lang="en-US" b="0" i="1" smtClean="0">
                            <a:latin typeface="Cambria Math" panose="02040503050406030204" pitchFamily="18" charset="0"/>
                          </a:rPr>
                          <m:t>10</m:t>
                        </m:r>
                      </m:den>
                    </m:f>
                    <m:r>
                      <a:rPr lang="en-US" b="0" i="1" smtClean="0">
                        <a:latin typeface="Cambria Math" panose="02040503050406030204" pitchFamily="18" charset="0"/>
                        <a:ea typeface="Cambria Math" panose="02040503050406030204" pitchFamily="18" charset="0"/>
                      </a:rPr>
                      <m:t>×1000+</m:t>
                    </m:r>
                    <m:f>
                      <m:fPr>
                        <m:ctrlPr>
                          <a:rPr lang="en-US" b="0" i="1" smtClean="0">
                            <a:latin typeface="Cambria Math" panose="02040503050406030204" pitchFamily="18" charset="0"/>
                            <a:ea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6</m:t>
                        </m:r>
                      </m:num>
                      <m:den>
                        <m:r>
                          <a:rPr lang="en-US" b="0" i="1" smtClean="0">
                            <a:latin typeface="Cambria Math" panose="02040503050406030204" pitchFamily="18" charset="0"/>
                            <a:ea typeface="Cambria Math" panose="02040503050406030204" pitchFamily="18" charset="0"/>
                          </a:rPr>
                          <m:t>100</m:t>
                        </m:r>
                      </m:den>
                    </m:f>
                    <m:r>
                      <a:rPr lang="en-US" i="1">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1000+</m:t>
                    </m:r>
                    <m:f>
                      <m:fPr>
                        <m:ctrlPr>
                          <a:rPr lang="en-US" b="0" i="1" smtClean="0">
                            <a:latin typeface="Cambria Math" panose="02040503050406030204" pitchFamily="18" charset="0"/>
                            <a:ea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1</m:t>
                        </m:r>
                      </m:num>
                      <m:den>
                        <m:r>
                          <a:rPr lang="en-US" b="0" i="1" smtClean="0">
                            <a:latin typeface="Cambria Math" panose="02040503050406030204" pitchFamily="18" charset="0"/>
                            <a:ea typeface="Cambria Math" panose="02040503050406030204" pitchFamily="18" charset="0"/>
                          </a:rPr>
                          <m:t>1000</m:t>
                        </m:r>
                      </m:den>
                    </m:f>
                    <m:r>
                      <a:rPr lang="en-US" b="0" i="1" smtClean="0">
                        <a:latin typeface="Cambria Math" panose="02040503050406030204" pitchFamily="18" charset="0"/>
                        <a:ea typeface="Cambria Math" panose="02040503050406030204" pitchFamily="18" charset="0"/>
                      </a:rPr>
                      <m:t>×1000+</m:t>
                    </m:r>
                  </m:oMath>
                </a14:m>
                <a:r>
                  <a:rPr lang="en-US" dirty="0"/>
                  <a:t> </a:t>
                </a:r>
                <a14:m>
                  <m:oMath xmlns:m="http://schemas.openxmlformats.org/officeDocument/2006/math">
                    <m:f>
                      <m:fPr>
                        <m:ctrlPr>
                          <a:rPr lang="en-US" i="1">
                            <a:latin typeface="Cambria Math" panose="02040503050406030204" pitchFamily="18" charset="0"/>
                          </a:rPr>
                        </m:ctrlPr>
                      </m:fPr>
                      <m:num>
                        <m:r>
                          <a:rPr lang="en-US" i="1">
                            <a:latin typeface="Cambria Math" panose="02040503050406030204" pitchFamily="18" charset="0"/>
                          </a:rPr>
                          <m:t>5</m:t>
                        </m:r>
                      </m:num>
                      <m:den>
                        <m:r>
                          <a:rPr lang="en-US" i="1">
                            <a:latin typeface="Cambria Math" panose="02040503050406030204" pitchFamily="18" charset="0"/>
                          </a:rPr>
                          <m:t>10,000</m:t>
                        </m:r>
                      </m:den>
                    </m:f>
                    <m:r>
                      <a:rPr lang="en-US"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1000</m:t>
                    </m:r>
                  </m:oMath>
                </a14:m>
                <a:endParaRPr lang="en-US" dirty="0"/>
              </a:p>
            </p:txBody>
          </p:sp>
        </mc:Choice>
        <mc:Fallback>
          <p:sp>
            <p:nvSpPr>
              <p:cNvPr id="4" name="TextBox 3">
                <a:extLst>
                  <a:ext uri="{FF2B5EF4-FFF2-40B4-BE49-F238E27FC236}">
                    <a16:creationId xmlns:a16="http://schemas.microsoft.com/office/drawing/2014/main" id="{BC68FF9A-BB4A-4D41-8488-9D7DC99153D9}"/>
                  </a:ext>
                </a:extLst>
              </p:cNvPr>
              <p:cNvSpPr txBox="1">
                <a:spLocks noRot="1" noChangeAspect="1" noMove="1" noResize="1" noEditPoints="1" noAdjustHandles="1" noChangeArrowheads="1" noChangeShapeType="1" noTextEdit="1"/>
              </p:cNvSpPr>
              <p:nvPr/>
            </p:nvSpPr>
            <p:spPr>
              <a:xfrm>
                <a:off x="1515406" y="4324063"/>
                <a:ext cx="7101046" cy="464871"/>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5" name="TextBox 4">
                <a:extLst>
                  <a:ext uri="{FF2B5EF4-FFF2-40B4-BE49-F238E27FC236}">
                    <a16:creationId xmlns:a16="http://schemas.microsoft.com/office/drawing/2014/main" id="{0DEC4B90-8425-4160-9C0B-B4B5FAB6C97D}"/>
                  </a:ext>
                </a:extLst>
              </p:cNvPr>
              <p:cNvSpPr txBox="1"/>
              <p:nvPr/>
            </p:nvSpPr>
            <p:spPr>
              <a:xfrm>
                <a:off x="1479294" y="5021249"/>
                <a:ext cx="3265188" cy="584519"/>
              </a:xfrm>
              <a:prstGeom prst="rect">
                <a:avLst/>
              </a:prstGeom>
              <a:noFill/>
            </p:spPr>
            <p:txBody>
              <a:bodyPr wrap="none" lIns="0" tIns="0" rIns="0" bIns="0" rtlCol="0">
                <a:spAutoFit/>
              </a:bodyPr>
              <a:lstStyle/>
              <a:p>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=3000+700+60+1+</m:t>
                      </m:r>
                      <m:f>
                        <m:fPr>
                          <m:ctrlPr>
                            <a:rPr lang="en-US" b="0" i="1" smtClean="0">
                              <a:latin typeface="Cambria Math" panose="02040503050406030204" pitchFamily="18" charset="0"/>
                            </a:rPr>
                          </m:ctrlPr>
                        </m:fPr>
                        <m:num>
                          <m:r>
                            <a:rPr lang="en-US" b="0" i="1" smtClean="0">
                              <a:latin typeface="Cambria Math" panose="02040503050406030204" pitchFamily="18" charset="0"/>
                            </a:rPr>
                            <m:t>5</m:t>
                          </m:r>
                        </m:num>
                        <m:den>
                          <m:r>
                            <a:rPr lang="en-US" b="0" i="1" smtClean="0">
                              <a:latin typeface="Cambria Math" panose="02040503050406030204" pitchFamily="18" charset="0"/>
                            </a:rPr>
                            <m:t>10</m:t>
                          </m:r>
                        </m:den>
                      </m:f>
                    </m:oMath>
                  </m:oMathPara>
                </a14:m>
                <a:endParaRPr lang="en-US" dirty="0"/>
              </a:p>
            </p:txBody>
          </p:sp>
        </mc:Choice>
        <mc:Fallback>
          <p:sp>
            <p:nvSpPr>
              <p:cNvPr id="5" name="TextBox 4">
                <a:extLst>
                  <a:ext uri="{FF2B5EF4-FFF2-40B4-BE49-F238E27FC236}">
                    <a16:creationId xmlns:a16="http://schemas.microsoft.com/office/drawing/2014/main" id="{0DEC4B90-8425-4160-9C0B-B4B5FAB6C97D}"/>
                  </a:ext>
                </a:extLst>
              </p:cNvPr>
              <p:cNvSpPr txBox="1">
                <a:spLocks noRot="1" noChangeAspect="1" noMove="1" noResize="1" noEditPoints="1" noAdjustHandles="1" noChangeArrowheads="1" noChangeShapeType="1" noTextEdit="1"/>
              </p:cNvSpPr>
              <p:nvPr/>
            </p:nvSpPr>
            <p:spPr>
              <a:xfrm>
                <a:off x="1479294" y="5021249"/>
                <a:ext cx="3265188" cy="584519"/>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6" name="TextBox 5">
                <a:extLst>
                  <a:ext uri="{FF2B5EF4-FFF2-40B4-BE49-F238E27FC236}">
                    <a16:creationId xmlns:a16="http://schemas.microsoft.com/office/drawing/2014/main" id="{34DE5AAE-CC19-47FB-A8EA-38F4364C7B4F}"/>
                  </a:ext>
                </a:extLst>
              </p:cNvPr>
              <p:cNvSpPr txBox="1"/>
              <p:nvPr/>
            </p:nvSpPr>
            <p:spPr>
              <a:xfrm>
                <a:off x="1515406" y="5902153"/>
                <a:ext cx="1093954" cy="307777"/>
              </a:xfrm>
              <a:prstGeom prst="rect">
                <a:avLst/>
              </a:prstGeom>
              <a:noFill/>
            </p:spPr>
            <p:txBody>
              <a:bodyPr wrap="none" lIns="0" tIns="0" rIns="0" bIns="0" rtlCol="0">
                <a:spAutoFit/>
              </a:bodyPr>
              <a:lstStyle/>
              <a:p>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=3761.5</m:t>
                      </m:r>
                    </m:oMath>
                  </m:oMathPara>
                </a14:m>
                <a:endParaRPr lang="en-US" dirty="0"/>
              </a:p>
            </p:txBody>
          </p:sp>
        </mc:Choice>
        <mc:Fallback>
          <p:sp>
            <p:nvSpPr>
              <p:cNvPr id="6" name="TextBox 5">
                <a:extLst>
                  <a:ext uri="{FF2B5EF4-FFF2-40B4-BE49-F238E27FC236}">
                    <a16:creationId xmlns:a16="http://schemas.microsoft.com/office/drawing/2014/main" id="{34DE5AAE-CC19-47FB-A8EA-38F4364C7B4F}"/>
                  </a:ext>
                </a:extLst>
              </p:cNvPr>
              <p:cNvSpPr txBox="1">
                <a:spLocks noRot="1" noChangeAspect="1" noMove="1" noResize="1" noEditPoints="1" noAdjustHandles="1" noChangeArrowheads="1" noChangeShapeType="1" noTextEdit="1"/>
              </p:cNvSpPr>
              <p:nvPr/>
            </p:nvSpPr>
            <p:spPr>
              <a:xfrm>
                <a:off x="1515406" y="5902153"/>
                <a:ext cx="1093954" cy="307777"/>
              </a:xfrm>
              <a:prstGeom prst="rect">
                <a:avLst/>
              </a:prstGeom>
              <a:blipFill>
                <a:blip r:embed="rId5"/>
                <a:stretch>
                  <a:fillRect l="-2235" r="-5587" b="-7843"/>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7" name="TextBox 6">
                <a:extLst>
                  <a:ext uri="{FF2B5EF4-FFF2-40B4-BE49-F238E27FC236}">
                    <a16:creationId xmlns:a16="http://schemas.microsoft.com/office/drawing/2014/main" id="{F5A47B1B-03E6-4869-B5C3-9D2202B15CA6}"/>
                  </a:ext>
                </a:extLst>
              </p:cNvPr>
              <p:cNvSpPr txBox="1"/>
              <p:nvPr/>
            </p:nvSpPr>
            <p:spPr>
              <a:xfrm>
                <a:off x="2374772" y="2826644"/>
                <a:ext cx="1674433" cy="338554"/>
              </a:xfrm>
              <a:prstGeom prst="rect">
                <a:avLst/>
              </a:prstGeom>
              <a:noFill/>
            </p:spPr>
            <p:txBody>
              <a:bodyPr wrap="none" lIns="0" tIns="0" rIns="0" bIns="0" rtlCol="0">
                <a:spAutoFit/>
              </a:bodyPr>
              <a:lstStyle/>
              <a:p>
                <a14:m>
                  <m:oMathPara xmlns:m="http://schemas.openxmlformats.org/officeDocument/2006/math">
                    <m:oMathParaPr>
                      <m:jc m:val="centerGroup"/>
                    </m:oMathParaPr>
                    <m:oMath xmlns:m="http://schemas.openxmlformats.org/officeDocument/2006/math">
                      <m:r>
                        <a:rPr lang="en-US" sz="2200" b="0" i="1" smtClean="0">
                          <a:latin typeface="Cambria Math" panose="02040503050406030204" pitchFamily="18" charset="0"/>
                        </a:rPr>
                        <m:t>3.7615</m:t>
                      </m:r>
                      <m:r>
                        <a:rPr lang="en-US" sz="2200" b="0" i="1" smtClean="0">
                          <a:latin typeface="Cambria Math" panose="02040503050406030204" pitchFamily="18" charset="0"/>
                          <a:ea typeface="Cambria Math" panose="02040503050406030204" pitchFamily="18" charset="0"/>
                        </a:rPr>
                        <m:t>×</m:t>
                      </m:r>
                      <m:sSup>
                        <m:sSupPr>
                          <m:ctrlPr>
                            <a:rPr lang="en-US" sz="2200" b="0" i="1" smtClean="0">
                              <a:latin typeface="Cambria Math" panose="02040503050406030204" pitchFamily="18" charset="0"/>
                              <a:ea typeface="Cambria Math" panose="02040503050406030204" pitchFamily="18" charset="0"/>
                            </a:rPr>
                          </m:ctrlPr>
                        </m:sSupPr>
                        <m:e>
                          <m:r>
                            <a:rPr lang="en-US" sz="2200" b="0" i="1" smtClean="0">
                              <a:latin typeface="Cambria Math" panose="02040503050406030204" pitchFamily="18" charset="0"/>
                              <a:ea typeface="Cambria Math" panose="02040503050406030204" pitchFamily="18" charset="0"/>
                            </a:rPr>
                            <m:t>10</m:t>
                          </m:r>
                        </m:e>
                        <m:sup>
                          <m:r>
                            <a:rPr lang="en-US" sz="2200" b="0" i="1" smtClean="0">
                              <a:latin typeface="Cambria Math" panose="02040503050406030204" pitchFamily="18" charset="0"/>
                              <a:ea typeface="Cambria Math" panose="02040503050406030204" pitchFamily="18" charset="0"/>
                            </a:rPr>
                            <m:t>3</m:t>
                          </m:r>
                        </m:sup>
                      </m:sSup>
                    </m:oMath>
                  </m:oMathPara>
                </a14:m>
                <a:endParaRPr lang="en-US" sz="2200" dirty="0"/>
              </a:p>
            </p:txBody>
          </p:sp>
        </mc:Choice>
        <mc:Fallback>
          <p:sp>
            <p:nvSpPr>
              <p:cNvPr id="7" name="TextBox 6">
                <a:extLst>
                  <a:ext uri="{FF2B5EF4-FFF2-40B4-BE49-F238E27FC236}">
                    <a16:creationId xmlns:a16="http://schemas.microsoft.com/office/drawing/2014/main" id="{F5A47B1B-03E6-4869-B5C3-9D2202B15CA6}"/>
                  </a:ext>
                </a:extLst>
              </p:cNvPr>
              <p:cNvSpPr txBox="1">
                <a:spLocks noRot="1" noChangeAspect="1" noMove="1" noResize="1" noEditPoints="1" noAdjustHandles="1" noChangeArrowheads="1" noChangeShapeType="1" noTextEdit="1"/>
              </p:cNvSpPr>
              <p:nvPr/>
            </p:nvSpPr>
            <p:spPr>
              <a:xfrm>
                <a:off x="2374772" y="2826644"/>
                <a:ext cx="1674433" cy="338554"/>
              </a:xfrm>
              <a:prstGeom prst="rect">
                <a:avLst/>
              </a:prstGeom>
              <a:blipFill>
                <a:blip r:embed="rId6"/>
                <a:stretch>
                  <a:fillRect l="-3285" t="-1818" r="-1095" b="-9091"/>
                </a:stretch>
              </a:blipFill>
            </p:spPr>
            <p:txBody>
              <a:bodyPr/>
              <a:lstStyle/>
              <a:p>
                <a:r>
                  <a:rPr lang="en-US">
                    <a:noFill/>
                  </a:rPr>
                  <a:t> </a:t>
                </a:r>
              </a:p>
            </p:txBody>
          </p:sp>
        </mc:Fallback>
      </mc:AlternateContent>
      <p:sp>
        <p:nvSpPr>
          <p:cNvPr id="11" name="Freeform: Shape 10">
            <a:extLst>
              <a:ext uri="{FF2B5EF4-FFF2-40B4-BE49-F238E27FC236}">
                <a16:creationId xmlns:a16="http://schemas.microsoft.com/office/drawing/2014/main" id="{A4F26F41-31D6-4C9C-BFA5-446BD11EC62F}"/>
              </a:ext>
            </a:extLst>
          </p:cNvPr>
          <p:cNvSpPr/>
          <p:nvPr/>
        </p:nvSpPr>
        <p:spPr>
          <a:xfrm>
            <a:off x="1960878" y="6179956"/>
            <a:ext cx="435982" cy="118435"/>
          </a:xfrm>
          <a:custGeom>
            <a:avLst/>
            <a:gdLst>
              <a:gd name="connsiteX0" fmla="*/ 0 w 554636"/>
              <a:gd name="connsiteY0" fmla="*/ 0 h 126752"/>
              <a:gd name="connsiteX1" fmla="*/ 452703 w 554636"/>
              <a:gd name="connsiteY1" fmla="*/ 125917 h 126752"/>
              <a:gd name="connsiteX2" fmla="*/ 554636 w 554636"/>
              <a:gd name="connsiteY2" fmla="*/ 44970 h 126752"/>
              <a:gd name="connsiteX0" fmla="*/ 0 w 554636"/>
              <a:gd name="connsiteY0" fmla="*/ 0 h 126752"/>
              <a:gd name="connsiteX1" fmla="*/ 338778 w 554636"/>
              <a:gd name="connsiteY1" fmla="*/ 125917 h 126752"/>
              <a:gd name="connsiteX2" fmla="*/ 554636 w 554636"/>
              <a:gd name="connsiteY2" fmla="*/ 44970 h 126752"/>
              <a:gd name="connsiteX0" fmla="*/ 0 w 554636"/>
              <a:gd name="connsiteY0" fmla="*/ 0 h 44970"/>
              <a:gd name="connsiteX1" fmla="*/ 554636 w 554636"/>
              <a:gd name="connsiteY1" fmla="*/ 44970 h 44970"/>
              <a:gd name="connsiteX0" fmla="*/ 0 w 554636"/>
              <a:gd name="connsiteY0" fmla="*/ 0 h 44970"/>
              <a:gd name="connsiteX1" fmla="*/ 554636 w 554636"/>
              <a:gd name="connsiteY1" fmla="*/ 44970 h 44970"/>
              <a:gd name="connsiteX0" fmla="*/ 0 w 554636"/>
              <a:gd name="connsiteY0" fmla="*/ 0 h 68506"/>
              <a:gd name="connsiteX1" fmla="*/ 554636 w 554636"/>
              <a:gd name="connsiteY1" fmla="*/ 44970 h 68506"/>
              <a:gd name="connsiteX0" fmla="*/ 0 w 482683"/>
              <a:gd name="connsiteY0" fmla="*/ 0 h 66416"/>
              <a:gd name="connsiteX1" fmla="*/ 482683 w 482683"/>
              <a:gd name="connsiteY1" fmla="*/ 38974 h 66416"/>
              <a:gd name="connsiteX0" fmla="*/ 0 w 482683"/>
              <a:gd name="connsiteY0" fmla="*/ 0 h 111801"/>
              <a:gd name="connsiteX1" fmla="*/ 482683 w 482683"/>
              <a:gd name="connsiteY1" fmla="*/ 38974 h 111801"/>
              <a:gd name="connsiteX0" fmla="*/ 0 w 479685"/>
              <a:gd name="connsiteY0" fmla="*/ 0 h 100145"/>
              <a:gd name="connsiteX1" fmla="*/ 479685 w 479685"/>
              <a:gd name="connsiteY1" fmla="*/ 17988 h 100145"/>
              <a:gd name="connsiteX0" fmla="*/ 0 w 479685"/>
              <a:gd name="connsiteY0" fmla="*/ 0 h 114415"/>
              <a:gd name="connsiteX1" fmla="*/ 479685 w 479685"/>
              <a:gd name="connsiteY1" fmla="*/ 17988 h 114415"/>
              <a:gd name="connsiteX0" fmla="*/ 0 w 464695"/>
              <a:gd name="connsiteY0" fmla="*/ 0 h 111059"/>
              <a:gd name="connsiteX1" fmla="*/ 464695 w 464695"/>
              <a:gd name="connsiteY1" fmla="*/ 11992 h 111059"/>
              <a:gd name="connsiteX0" fmla="*/ 0 w 413895"/>
              <a:gd name="connsiteY0" fmla="*/ 0 h 121213"/>
              <a:gd name="connsiteX1" fmla="*/ 413895 w 413895"/>
              <a:gd name="connsiteY1" fmla="*/ 29661 h 121213"/>
              <a:gd name="connsiteX0" fmla="*/ 0 w 413895"/>
              <a:gd name="connsiteY0" fmla="*/ 0 h 127766"/>
              <a:gd name="connsiteX1" fmla="*/ 413895 w 413895"/>
              <a:gd name="connsiteY1" fmla="*/ 29661 h 127766"/>
              <a:gd name="connsiteX0" fmla="*/ 0 w 435982"/>
              <a:gd name="connsiteY0" fmla="*/ 12304 h 118435"/>
              <a:gd name="connsiteX1" fmla="*/ 435982 w 435982"/>
              <a:gd name="connsiteY1" fmla="*/ 0 h 118435"/>
            </a:gdLst>
            <a:ahLst/>
            <a:cxnLst>
              <a:cxn ang="0">
                <a:pos x="connsiteX0" y="connsiteY0"/>
              </a:cxn>
              <a:cxn ang="0">
                <a:pos x="connsiteX1" y="connsiteY1"/>
              </a:cxn>
            </a:cxnLst>
            <a:rect l="l" t="t" r="r" b="b"/>
            <a:pathLst>
              <a:path w="435982" h="118435">
                <a:moveTo>
                  <a:pt x="0" y="12304"/>
                </a:moveTo>
                <a:cubicBezTo>
                  <a:pt x="97313" y="164096"/>
                  <a:pt x="320057" y="146903"/>
                  <a:pt x="435982" y="0"/>
                </a:cubicBezTo>
              </a:path>
            </a:pathLst>
          </a:custGeom>
          <a:ln>
            <a:solidFill>
              <a:srgbClr val="FF0000"/>
            </a:solidFill>
            <a:headEnd type="oval" w="sm" len="sm"/>
            <a:tailEnd type="triangle" w="sm" len="med"/>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58193364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500"/>
                                        <p:tgtEl>
                                          <p:spTgt spid="6"/>
                                        </p:tgtEl>
                                      </p:cBhvr>
                                    </p:animEffect>
                                  </p:childTnLst>
                                </p:cTn>
                              </p:par>
                            </p:childTnLst>
                          </p:cTn>
                        </p:par>
                        <p:par>
                          <p:cTn id="23" fill="hold">
                            <p:stCondLst>
                              <p:cond delay="500"/>
                            </p:stCondLst>
                            <p:childTnLst>
                              <p:par>
                                <p:cTn id="24" presetID="22" presetClass="entr" presetSubtype="8" fill="hold" grpId="0" nodeType="after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left)">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1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 Box 2">
            <a:extLst>
              <a:ext uri="{FF2B5EF4-FFF2-40B4-BE49-F238E27FC236}">
                <a16:creationId xmlns:a16="http://schemas.microsoft.com/office/drawing/2014/main" id="{51E3FC5A-A55D-4CCD-A23C-C21D6F5E4594}"/>
              </a:ext>
            </a:extLst>
          </p:cNvPr>
          <p:cNvSpPr txBox="1">
            <a:spLocks noChangeArrowheads="1"/>
          </p:cNvSpPr>
          <p:nvPr/>
        </p:nvSpPr>
        <p:spPr bwMode="auto">
          <a:xfrm>
            <a:off x="1295400" y="457200"/>
            <a:ext cx="66754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a:latin typeface="Times New Roman" panose="02020603050405020304" pitchFamily="18" charset="0"/>
              </a:rPr>
              <a:t>Multiplying or Dividing Decimals by Powers of 10</a:t>
            </a:r>
          </a:p>
        </p:txBody>
      </p:sp>
      <p:sp>
        <p:nvSpPr>
          <p:cNvPr id="33795" name="Text Box 3">
            <a:extLst>
              <a:ext uri="{FF2B5EF4-FFF2-40B4-BE49-F238E27FC236}">
                <a16:creationId xmlns:a16="http://schemas.microsoft.com/office/drawing/2014/main" id="{F2D26AB9-8CB0-442B-9852-7E75491629C7}"/>
              </a:ext>
            </a:extLst>
          </p:cNvPr>
          <p:cNvSpPr txBox="1">
            <a:spLocks noChangeArrowheads="1"/>
          </p:cNvSpPr>
          <p:nvPr/>
        </p:nvSpPr>
        <p:spPr bwMode="auto">
          <a:xfrm>
            <a:off x="822325" y="1331913"/>
            <a:ext cx="748347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a:latin typeface="Times New Roman" panose="02020603050405020304" pitchFamily="18" charset="0"/>
              </a:rPr>
              <a:t>Multiplying a decimal by 10</a:t>
            </a:r>
            <a:r>
              <a:rPr lang="en-US" altLang="en-US" sz="2000" i="1" baseline="40000">
                <a:latin typeface="Times New Roman" panose="02020603050405020304" pitchFamily="18" charset="0"/>
              </a:rPr>
              <a:t>n</a:t>
            </a:r>
            <a:r>
              <a:rPr lang="en-US" altLang="en-US" sz="2000">
                <a:latin typeface="Times New Roman" panose="02020603050405020304" pitchFamily="18" charset="0"/>
              </a:rPr>
              <a:t> is the same as moving the decimal point to the </a:t>
            </a:r>
            <a:r>
              <a:rPr lang="en-US" altLang="en-US" sz="2000">
                <a:solidFill>
                  <a:srgbClr val="0000FF"/>
                </a:solidFill>
                <a:latin typeface="Times New Roman" panose="02020603050405020304" pitchFamily="18" charset="0"/>
              </a:rPr>
              <a:t>right</a:t>
            </a:r>
            <a:r>
              <a:rPr lang="en-US" altLang="en-US" sz="2000">
                <a:latin typeface="Times New Roman" panose="02020603050405020304" pitchFamily="18" charset="0"/>
              </a:rPr>
              <a:t> </a:t>
            </a:r>
            <a:r>
              <a:rPr lang="en-US" altLang="en-US" sz="2000" i="1">
                <a:latin typeface="Times New Roman" panose="02020603050405020304" pitchFamily="18" charset="0"/>
              </a:rPr>
              <a:t>n</a:t>
            </a:r>
            <a:r>
              <a:rPr lang="en-US" altLang="en-US" sz="2000">
                <a:latin typeface="Times New Roman" panose="02020603050405020304" pitchFamily="18" charset="0"/>
              </a:rPr>
              <a:t> places, adding place holders if necessary.</a:t>
            </a:r>
          </a:p>
        </p:txBody>
      </p:sp>
      <p:sp>
        <p:nvSpPr>
          <p:cNvPr id="33796" name="Text Box 4">
            <a:extLst>
              <a:ext uri="{FF2B5EF4-FFF2-40B4-BE49-F238E27FC236}">
                <a16:creationId xmlns:a16="http://schemas.microsoft.com/office/drawing/2014/main" id="{E54B5008-37D0-4D7D-9225-41002FC30A0C}"/>
              </a:ext>
            </a:extLst>
          </p:cNvPr>
          <p:cNvSpPr txBox="1">
            <a:spLocks noChangeArrowheads="1"/>
          </p:cNvSpPr>
          <p:nvPr/>
        </p:nvSpPr>
        <p:spPr bwMode="auto">
          <a:xfrm>
            <a:off x="2667000" y="2438400"/>
            <a:ext cx="22685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a:latin typeface="Times New Roman" panose="02020603050405020304" pitchFamily="18" charset="0"/>
              </a:rPr>
              <a:t>eg.  3</a:t>
            </a:r>
            <a:r>
              <a:rPr lang="en-US" altLang="en-US" sz="2400" b="1">
                <a:latin typeface="Times New Roman" panose="02020603050405020304" pitchFamily="18" charset="0"/>
              </a:rPr>
              <a:t>.</a:t>
            </a:r>
            <a:r>
              <a:rPr lang="en-US" altLang="en-US" sz="2400">
                <a:latin typeface="Times New Roman" panose="02020603050405020304" pitchFamily="18" charset="0"/>
              </a:rPr>
              <a:t>7615 × 10</a:t>
            </a:r>
            <a:r>
              <a:rPr lang="en-US" altLang="en-US" sz="2400" baseline="30000">
                <a:latin typeface="Times New Roman" panose="02020603050405020304" pitchFamily="18" charset="0"/>
              </a:rPr>
              <a:t>3</a:t>
            </a:r>
            <a:endParaRPr lang="en-US" altLang="en-US" sz="2400">
              <a:latin typeface="Times New Roman" panose="02020603050405020304" pitchFamily="18" charset="0"/>
            </a:endParaRPr>
          </a:p>
        </p:txBody>
      </p:sp>
      <p:sp>
        <p:nvSpPr>
          <p:cNvPr id="12294" name="Text Box 6">
            <a:extLst>
              <a:ext uri="{FF2B5EF4-FFF2-40B4-BE49-F238E27FC236}">
                <a16:creationId xmlns:a16="http://schemas.microsoft.com/office/drawing/2014/main" id="{B6780060-60CF-4CF5-A446-F36A07B962B5}"/>
              </a:ext>
            </a:extLst>
          </p:cNvPr>
          <p:cNvSpPr txBox="1">
            <a:spLocks noChangeArrowheads="1"/>
          </p:cNvSpPr>
          <p:nvPr/>
        </p:nvSpPr>
        <p:spPr bwMode="auto">
          <a:xfrm>
            <a:off x="838200" y="3962400"/>
            <a:ext cx="748347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dirty="0">
                <a:latin typeface="Times New Roman" panose="02020603050405020304" pitchFamily="18" charset="0"/>
              </a:rPr>
              <a:t>Dividing a decimal by 10</a:t>
            </a:r>
            <a:r>
              <a:rPr lang="en-US" altLang="en-US" sz="2000" i="1" baseline="40000" dirty="0">
                <a:latin typeface="Times New Roman" panose="02020603050405020304" pitchFamily="18" charset="0"/>
              </a:rPr>
              <a:t>n</a:t>
            </a:r>
            <a:r>
              <a:rPr lang="en-US" altLang="en-US" sz="2000" dirty="0">
                <a:latin typeface="Times New Roman" panose="02020603050405020304" pitchFamily="18" charset="0"/>
              </a:rPr>
              <a:t> is the same as moving the decimal point to the </a:t>
            </a:r>
            <a:r>
              <a:rPr lang="en-US" altLang="en-US" sz="2000" dirty="0">
                <a:solidFill>
                  <a:srgbClr val="FF0000"/>
                </a:solidFill>
                <a:latin typeface="Times New Roman" panose="02020603050405020304" pitchFamily="18" charset="0"/>
              </a:rPr>
              <a:t>left</a:t>
            </a:r>
            <a:r>
              <a:rPr lang="en-US" altLang="en-US" sz="2000" dirty="0">
                <a:latin typeface="Times New Roman" panose="02020603050405020304" pitchFamily="18" charset="0"/>
              </a:rPr>
              <a:t> </a:t>
            </a:r>
            <a:r>
              <a:rPr lang="en-US" altLang="en-US" sz="2000" i="1" dirty="0">
                <a:latin typeface="Times New Roman" panose="02020603050405020304" pitchFamily="18" charset="0"/>
              </a:rPr>
              <a:t>n</a:t>
            </a:r>
            <a:r>
              <a:rPr lang="en-US" altLang="en-US" sz="2000" dirty="0">
                <a:latin typeface="Times New Roman" panose="02020603050405020304" pitchFamily="18" charset="0"/>
              </a:rPr>
              <a:t> places, adding place holders if necessary.</a:t>
            </a:r>
          </a:p>
        </p:txBody>
      </p:sp>
      <p:sp>
        <p:nvSpPr>
          <p:cNvPr id="12295" name="Text Box 7">
            <a:extLst>
              <a:ext uri="{FF2B5EF4-FFF2-40B4-BE49-F238E27FC236}">
                <a16:creationId xmlns:a16="http://schemas.microsoft.com/office/drawing/2014/main" id="{BB50571F-94C6-425D-96BD-396952DC94D5}"/>
              </a:ext>
            </a:extLst>
          </p:cNvPr>
          <p:cNvSpPr txBox="1">
            <a:spLocks noChangeArrowheads="1"/>
          </p:cNvSpPr>
          <p:nvPr/>
        </p:nvSpPr>
        <p:spPr bwMode="auto">
          <a:xfrm>
            <a:off x="2667000" y="3200400"/>
            <a:ext cx="3875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a:latin typeface="Times New Roman" panose="02020603050405020304" pitchFamily="18" charset="0"/>
              </a:rPr>
              <a:t>eg. 743</a:t>
            </a:r>
            <a:r>
              <a:rPr lang="en-US" altLang="en-US" sz="2400" b="1">
                <a:latin typeface="Times New Roman" panose="02020603050405020304" pitchFamily="18" charset="0"/>
              </a:rPr>
              <a:t>.</a:t>
            </a:r>
            <a:r>
              <a:rPr lang="en-US" altLang="en-US" sz="2400">
                <a:latin typeface="Times New Roman" panose="02020603050405020304" pitchFamily="18" charset="0"/>
              </a:rPr>
              <a:t>28 × 10</a:t>
            </a:r>
            <a:r>
              <a:rPr lang="en-US" altLang="en-US" sz="2400" baseline="30000">
                <a:latin typeface="Times New Roman" panose="02020603050405020304" pitchFamily="18" charset="0"/>
              </a:rPr>
              <a:t>5</a:t>
            </a:r>
            <a:r>
              <a:rPr lang="en-US" altLang="en-US" sz="2400">
                <a:latin typeface="Times New Roman" panose="02020603050405020304" pitchFamily="18" charset="0"/>
              </a:rPr>
              <a:t> = 74328000</a:t>
            </a:r>
            <a:r>
              <a:rPr lang="en-US" altLang="en-US" sz="2400" b="1">
                <a:latin typeface="Times New Roman" panose="02020603050405020304" pitchFamily="18" charset="0"/>
              </a:rPr>
              <a:t>.</a:t>
            </a:r>
            <a:r>
              <a:rPr lang="en-US" altLang="en-US" sz="1800"/>
              <a:t> </a:t>
            </a:r>
          </a:p>
        </p:txBody>
      </p:sp>
      <p:sp>
        <p:nvSpPr>
          <p:cNvPr id="12297" name="Text Box 9">
            <a:extLst>
              <a:ext uri="{FF2B5EF4-FFF2-40B4-BE49-F238E27FC236}">
                <a16:creationId xmlns:a16="http://schemas.microsoft.com/office/drawing/2014/main" id="{11C31E91-F62B-434F-9CF0-7B7805F8EC41}"/>
              </a:ext>
            </a:extLst>
          </p:cNvPr>
          <p:cNvSpPr txBox="1">
            <a:spLocks noChangeArrowheads="1"/>
          </p:cNvSpPr>
          <p:nvPr/>
        </p:nvSpPr>
        <p:spPr bwMode="auto">
          <a:xfrm>
            <a:off x="2667000" y="5562600"/>
            <a:ext cx="38576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a:latin typeface="Times New Roman" panose="02020603050405020304" pitchFamily="18" charset="0"/>
              </a:rPr>
              <a:t>eg.  3</a:t>
            </a:r>
            <a:r>
              <a:rPr lang="en-US" altLang="en-US" sz="2400" b="1">
                <a:latin typeface="Times New Roman" panose="02020603050405020304" pitchFamily="18" charset="0"/>
              </a:rPr>
              <a:t>.</a:t>
            </a:r>
            <a:r>
              <a:rPr lang="en-US" altLang="en-US" sz="2400">
                <a:latin typeface="Times New Roman" panose="02020603050405020304" pitchFamily="18" charset="0"/>
              </a:rPr>
              <a:t>7615 ÷ 10</a:t>
            </a:r>
            <a:r>
              <a:rPr lang="en-US" altLang="en-US" sz="2400" baseline="30000">
                <a:latin typeface="Times New Roman" panose="02020603050405020304" pitchFamily="18" charset="0"/>
              </a:rPr>
              <a:t>3 </a:t>
            </a:r>
            <a:r>
              <a:rPr lang="en-US" altLang="en-US" sz="2400">
                <a:latin typeface="Times New Roman" panose="02020603050405020304" pitchFamily="18" charset="0"/>
              </a:rPr>
              <a:t>= 0</a:t>
            </a:r>
            <a:r>
              <a:rPr lang="en-US" altLang="en-US" sz="2400" b="1">
                <a:latin typeface="Times New Roman" panose="02020603050405020304" pitchFamily="18" charset="0"/>
              </a:rPr>
              <a:t>.</a:t>
            </a:r>
            <a:r>
              <a:rPr lang="en-US" altLang="en-US" sz="2400">
                <a:latin typeface="Times New Roman" panose="02020603050405020304" pitchFamily="18" charset="0"/>
              </a:rPr>
              <a:t>0037615</a:t>
            </a:r>
          </a:p>
        </p:txBody>
      </p:sp>
      <p:sp>
        <p:nvSpPr>
          <p:cNvPr id="12298" name="Text Box 10">
            <a:extLst>
              <a:ext uri="{FF2B5EF4-FFF2-40B4-BE49-F238E27FC236}">
                <a16:creationId xmlns:a16="http://schemas.microsoft.com/office/drawing/2014/main" id="{A45847F0-709E-43A2-AFB0-88619AF3E551}"/>
              </a:ext>
            </a:extLst>
          </p:cNvPr>
          <p:cNvSpPr txBox="1">
            <a:spLocks noChangeArrowheads="1"/>
          </p:cNvSpPr>
          <p:nvPr/>
        </p:nvSpPr>
        <p:spPr bwMode="auto">
          <a:xfrm>
            <a:off x="2667000" y="4876800"/>
            <a:ext cx="34131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a:latin typeface="Times New Roman" panose="02020603050405020304" pitchFamily="18" charset="0"/>
              </a:rPr>
              <a:t>eg. 743</a:t>
            </a:r>
            <a:r>
              <a:rPr lang="en-US" altLang="en-US" sz="2400" b="1">
                <a:latin typeface="Times New Roman" panose="02020603050405020304" pitchFamily="18" charset="0"/>
              </a:rPr>
              <a:t>.</a:t>
            </a:r>
            <a:r>
              <a:rPr lang="en-US" altLang="en-US" sz="2400">
                <a:latin typeface="Times New Roman" panose="02020603050405020304" pitchFamily="18" charset="0"/>
              </a:rPr>
              <a:t>28 ÷ 10</a:t>
            </a:r>
            <a:r>
              <a:rPr lang="en-US" altLang="en-US" sz="2400" baseline="30000">
                <a:latin typeface="Times New Roman" panose="02020603050405020304" pitchFamily="18" charset="0"/>
              </a:rPr>
              <a:t>2</a:t>
            </a:r>
            <a:r>
              <a:rPr lang="en-US" altLang="en-US" sz="2400">
                <a:latin typeface="Times New Roman" panose="02020603050405020304" pitchFamily="18" charset="0"/>
              </a:rPr>
              <a:t> = 7</a:t>
            </a:r>
            <a:r>
              <a:rPr lang="en-US" altLang="en-US" sz="2400" b="1">
                <a:latin typeface="Times New Roman" panose="02020603050405020304" pitchFamily="18" charset="0"/>
              </a:rPr>
              <a:t>.</a:t>
            </a:r>
            <a:r>
              <a:rPr lang="en-US" altLang="en-US" sz="2400">
                <a:latin typeface="Times New Roman" panose="02020603050405020304" pitchFamily="18" charset="0"/>
              </a:rPr>
              <a:t>4328</a:t>
            </a:r>
            <a:r>
              <a:rPr lang="en-US" altLang="en-US" sz="1800"/>
              <a:t> </a:t>
            </a:r>
          </a:p>
        </p:txBody>
      </p:sp>
      <p:sp>
        <p:nvSpPr>
          <p:cNvPr id="33801" name="Text Box 11">
            <a:extLst>
              <a:ext uri="{FF2B5EF4-FFF2-40B4-BE49-F238E27FC236}">
                <a16:creationId xmlns:a16="http://schemas.microsoft.com/office/drawing/2014/main" id="{F0FCF9F2-3967-4042-9FCC-28BC3CA5D14C}"/>
              </a:ext>
            </a:extLst>
          </p:cNvPr>
          <p:cNvSpPr txBox="1">
            <a:spLocks noChangeArrowheads="1"/>
          </p:cNvSpPr>
          <p:nvPr/>
        </p:nvSpPr>
        <p:spPr bwMode="auto">
          <a:xfrm>
            <a:off x="4953000" y="2438400"/>
            <a:ext cx="1270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a:latin typeface="Times New Roman" panose="02020603050405020304" pitchFamily="18" charset="0"/>
              </a:rPr>
              <a:t>= 3761</a:t>
            </a:r>
            <a:r>
              <a:rPr lang="en-US" altLang="en-US" sz="2400" b="1">
                <a:latin typeface="Times New Roman" panose="02020603050405020304" pitchFamily="18" charset="0"/>
              </a:rPr>
              <a:t>.</a:t>
            </a:r>
            <a:r>
              <a:rPr lang="en-US" altLang="en-US" sz="2400">
                <a:latin typeface="Times New Roman" panose="02020603050405020304" pitchFamily="18" charset="0"/>
              </a:rPr>
              <a:t>5</a:t>
            </a:r>
          </a:p>
        </p:txBody>
      </p:sp>
      <p:sp>
        <p:nvSpPr>
          <p:cNvPr id="3" name="Freeform: Shape 2">
            <a:extLst>
              <a:ext uri="{FF2B5EF4-FFF2-40B4-BE49-F238E27FC236}">
                <a16:creationId xmlns:a16="http://schemas.microsoft.com/office/drawing/2014/main" id="{90917065-BD91-4E3D-BE61-7D1ACCB78FA4}"/>
              </a:ext>
            </a:extLst>
          </p:cNvPr>
          <p:cNvSpPr/>
          <p:nvPr/>
        </p:nvSpPr>
        <p:spPr>
          <a:xfrm>
            <a:off x="5450423" y="2812155"/>
            <a:ext cx="464695" cy="111059"/>
          </a:xfrm>
          <a:custGeom>
            <a:avLst/>
            <a:gdLst>
              <a:gd name="connsiteX0" fmla="*/ 0 w 554636"/>
              <a:gd name="connsiteY0" fmla="*/ 0 h 126752"/>
              <a:gd name="connsiteX1" fmla="*/ 452703 w 554636"/>
              <a:gd name="connsiteY1" fmla="*/ 125917 h 126752"/>
              <a:gd name="connsiteX2" fmla="*/ 554636 w 554636"/>
              <a:gd name="connsiteY2" fmla="*/ 44970 h 126752"/>
              <a:gd name="connsiteX0" fmla="*/ 0 w 554636"/>
              <a:gd name="connsiteY0" fmla="*/ 0 h 126752"/>
              <a:gd name="connsiteX1" fmla="*/ 338778 w 554636"/>
              <a:gd name="connsiteY1" fmla="*/ 125917 h 126752"/>
              <a:gd name="connsiteX2" fmla="*/ 554636 w 554636"/>
              <a:gd name="connsiteY2" fmla="*/ 44970 h 126752"/>
              <a:gd name="connsiteX0" fmla="*/ 0 w 554636"/>
              <a:gd name="connsiteY0" fmla="*/ 0 h 44970"/>
              <a:gd name="connsiteX1" fmla="*/ 554636 w 554636"/>
              <a:gd name="connsiteY1" fmla="*/ 44970 h 44970"/>
              <a:gd name="connsiteX0" fmla="*/ 0 w 554636"/>
              <a:gd name="connsiteY0" fmla="*/ 0 h 44970"/>
              <a:gd name="connsiteX1" fmla="*/ 554636 w 554636"/>
              <a:gd name="connsiteY1" fmla="*/ 44970 h 44970"/>
              <a:gd name="connsiteX0" fmla="*/ 0 w 554636"/>
              <a:gd name="connsiteY0" fmla="*/ 0 h 68506"/>
              <a:gd name="connsiteX1" fmla="*/ 554636 w 554636"/>
              <a:gd name="connsiteY1" fmla="*/ 44970 h 68506"/>
              <a:gd name="connsiteX0" fmla="*/ 0 w 482683"/>
              <a:gd name="connsiteY0" fmla="*/ 0 h 66416"/>
              <a:gd name="connsiteX1" fmla="*/ 482683 w 482683"/>
              <a:gd name="connsiteY1" fmla="*/ 38974 h 66416"/>
              <a:gd name="connsiteX0" fmla="*/ 0 w 482683"/>
              <a:gd name="connsiteY0" fmla="*/ 0 h 111801"/>
              <a:gd name="connsiteX1" fmla="*/ 482683 w 482683"/>
              <a:gd name="connsiteY1" fmla="*/ 38974 h 111801"/>
              <a:gd name="connsiteX0" fmla="*/ 0 w 479685"/>
              <a:gd name="connsiteY0" fmla="*/ 0 h 100145"/>
              <a:gd name="connsiteX1" fmla="*/ 479685 w 479685"/>
              <a:gd name="connsiteY1" fmla="*/ 17988 h 100145"/>
              <a:gd name="connsiteX0" fmla="*/ 0 w 479685"/>
              <a:gd name="connsiteY0" fmla="*/ 0 h 114415"/>
              <a:gd name="connsiteX1" fmla="*/ 479685 w 479685"/>
              <a:gd name="connsiteY1" fmla="*/ 17988 h 114415"/>
              <a:gd name="connsiteX0" fmla="*/ 0 w 464695"/>
              <a:gd name="connsiteY0" fmla="*/ 0 h 111059"/>
              <a:gd name="connsiteX1" fmla="*/ 464695 w 464695"/>
              <a:gd name="connsiteY1" fmla="*/ 11992 h 111059"/>
            </a:gdLst>
            <a:ahLst/>
            <a:cxnLst>
              <a:cxn ang="0">
                <a:pos x="connsiteX0" y="connsiteY0"/>
              </a:cxn>
              <a:cxn ang="0">
                <a:pos x="connsiteX1" y="connsiteY1"/>
              </a:cxn>
            </a:cxnLst>
            <a:rect l="l" t="t" r="r" b="b"/>
            <a:pathLst>
              <a:path w="464695" h="111059">
                <a:moveTo>
                  <a:pt x="0" y="0"/>
                </a:moveTo>
                <a:cubicBezTo>
                  <a:pt x="145904" y="131913"/>
                  <a:pt x="348770" y="158895"/>
                  <a:pt x="464695" y="11992"/>
                </a:cubicBezTo>
              </a:path>
            </a:pathLst>
          </a:custGeom>
          <a:ln>
            <a:solidFill>
              <a:srgbClr val="FF0000"/>
            </a:solidFill>
            <a:tailEnd type="triangle" w="sm" len="med"/>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sp>
        <p:nvSpPr>
          <p:cNvPr id="12" name="Freeform: Shape 11">
            <a:extLst>
              <a:ext uri="{FF2B5EF4-FFF2-40B4-BE49-F238E27FC236}">
                <a16:creationId xmlns:a16="http://schemas.microsoft.com/office/drawing/2014/main" id="{DE8383BD-4419-4384-B05C-F13F72308E6D}"/>
              </a:ext>
            </a:extLst>
          </p:cNvPr>
          <p:cNvSpPr/>
          <p:nvPr/>
        </p:nvSpPr>
        <p:spPr>
          <a:xfrm>
            <a:off x="5527873" y="3558166"/>
            <a:ext cx="788482" cy="149051"/>
          </a:xfrm>
          <a:custGeom>
            <a:avLst/>
            <a:gdLst>
              <a:gd name="connsiteX0" fmla="*/ 0 w 554636"/>
              <a:gd name="connsiteY0" fmla="*/ 0 h 126752"/>
              <a:gd name="connsiteX1" fmla="*/ 452703 w 554636"/>
              <a:gd name="connsiteY1" fmla="*/ 125917 h 126752"/>
              <a:gd name="connsiteX2" fmla="*/ 554636 w 554636"/>
              <a:gd name="connsiteY2" fmla="*/ 44970 h 126752"/>
              <a:gd name="connsiteX0" fmla="*/ 0 w 554636"/>
              <a:gd name="connsiteY0" fmla="*/ 0 h 126752"/>
              <a:gd name="connsiteX1" fmla="*/ 338778 w 554636"/>
              <a:gd name="connsiteY1" fmla="*/ 125917 h 126752"/>
              <a:gd name="connsiteX2" fmla="*/ 554636 w 554636"/>
              <a:gd name="connsiteY2" fmla="*/ 44970 h 126752"/>
              <a:gd name="connsiteX0" fmla="*/ 0 w 554636"/>
              <a:gd name="connsiteY0" fmla="*/ 0 h 44970"/>
              <a:gd name="connsiteX1" fmla="*/ 554636 w 554636"/>
              <a:gd name="connsiteY1" fmla="*/ 44970 h 44970"/>
              <a:gd name="connsiteX0" fmla="*/ 0 w 554636"/>
              <a:gd name="connsiteY0" fmla="*/ 0 h 44970"/>
              <a:gd name="connsiteX1" fmla="*/ 554636 w 554636"/>
              <a:gd name="connsiteY1" fmla="*/ 44970 h 44970"/>
              <a:gd name="connsiteX0" fmla="*/ 0 w 554636"/>
              <a:gd name="connsiteY0" fmla="*/ 0 h 68506"/>
              <a:gd name="connsiteX1" fmla="*/ 554636 w 554636"/>
              <a:gd name="connsiteY1" fmla="*/ 44970 h 68506"/>
              <a:gd name="connsiteX0" fmla="*/ 0 w 482683"/>
              <a:gd name="connsiteY0" fmla="*/ 0 h 66416"/>
              <a:gd name="connsiteX1" fmla="*/ 482683 w 482683"/>
              <a:gd name="connsiteY1" fmla="*/ 38974 h 66416"/>
              <a:gd name="connsiteX0" fmla="*/ 0 w 482683"/>
              <a:gd name="connsiteY0" fmla="*/ 0 h 111801"/>
              <a:gd name="connsiteX1" fmla="*/ 482683 w 482683"/>
              <a:gd name="connsiteY1" fmla="*/ 38974 h 111801"/>
              <a:gd name="connsiteX0" fmla="*/ 0 w 479685"/>
              <a:gd name="connsiteY0" fmla="*/ 0 h 100145"/>
              <a:gd name="connsiteX1" fmla="*/ 479685 w 479685"/>
              <a:gd name="connsiteY1" fmla="*/ 17988 h 100145"/>
              <a:gd name="connsiteX0" fmla="*/ 0 w 479685"/>
              <a:gd name="connsiteY0" fmla="*/ 0 h 114415"/>
              <a:gd name="connsiteX1" fmla="*/ 479685 w 479685"/>
              <a:gd name="connsiteY1" fmla="*/ 17988 h 114415"/>
              <a:gd name="connsiteX0" fmla="*/ 0 w 464695"/>
              <a:gd name="connsiteY0" fmla="*/ 0 h 111059"/>
              <a:gd name="connsiteX1" fmla="*/ 464695 w 464695"/>
              <a:gd name="connsiteY1" fmla="*/ 11992 h 111059"/>
              <a:gd name="connsiteX0" fmla="*/ 0 w 1061303"/>
              <a:gd name="connsiteY0" fmla="*/ 0 h 109417"/>
              <a:gd name="connsiteX1" fmla="*/ 1061303 w 1061303"/>
              <a:gd name="connsiteY1" fmla="*/ 8994 h 109417"/>
              <a:gd name="connsiteX0" fmla="*/ 0 w 1061303"/>
              <a:gd name="connsiteY0" fmla="*/ 0 h 132907"/>
              <a:gd name="connsiteX1" fmla="*/ 1061303 w 1061303"/>
              <a:gd name="connsiteY1" fmla="*/ 8994 h 132907"/>
              <a:gd name="connsiteX0" fmla="*/ 0 w 788482"/>
              <a:gd name="connsiteY0" fmla="*/ 0 h 138668"/>
              <a:gd name="connsiteX1" fmla="*/ 788482 w 788482"/>
              <a:gd name="connsiteY1" fmla="*/ 20986 h 138668"/>
              <a:gd name="connsiteX0" fmla="*/ 0 w 788482"/>
              <a:gd name="connsiteY0" fmla="*/ 0 h 149051"/>
              <a:gd name="connsiteX1" fmla="*/ 788482 w 788482"/>
              <a:gd name="connsiteY1" fmla="*/ 20986 h 149051"/>
            </a:gdLst>
            <a:ahLst/>
            <a:cxnLst>
              <a:cxn ang="0">
                <a:pos x="connsiteX0" y="connsiteY0"/>
              </a:cxn>
              <a:cxn ang="0">
                <a:pos x="connsiteX1" y="connsiteY1"/>
              </a:cxn>
            </a:cxnLst>
            <a:rect l="l" t="t" r="r" b="b"/>
            <a:pathLst>
              <a:path w="788482" h="149051">
                <a:moveTo>
                  <a:pt x="0" y="0"/>
                </a:moveTo>
                <a:cubicBezTo>
                  <a:pt x="178882" y="221854"/>
                  <a:pt x="672557" y="167889"/>
                  <a:pt x="788482" y="20986"/>
                </a:cubicBezTo>
              </a:path>
            </a:pathLst>
          </a:custGeom>
          <a:ln>
            <a:solidFill>
              <a:srgbClr val="FF0000"/>
            </a:solidFill>
            <a:tailEnd type="triangle" w="sm" len="med"/>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sp>
        <p:nvSpPr>
          <p:cNvPr id="13" name="Freeform: Shape 12">
            <a:extLst>
              <a:ext uri="{FF2B5EF4-FFF2-40B4-BE49-F238E27FC236}">
                <a16:creationId xmlns:a16="http://schemas.microsoft.com/office/drawing/2014/main" id="{7FA5634B-A392-466B-821D-9D241DAB79FE}"/>
              </a:ext>
            </a:extLst>
          </p:cNvPr>
          <p:cNvSpPr/>
          <p:nvPr/>
        </p:nvSpPr>
        <p:spPr>
          <a:xfrm>
            <a:off x="5288528" y="5242238"/>
            <a:ext cx="318051" cy="95134"/>
          </a:xfrm>
          <a:custGeom>
            <a:avLst/>
            <a:gdLst>
              <a:gd name="connsiteX0" fmla="*/ 0 w 554636"/>
              <a:gd name="connsiteY0" fmla="*/ 0 h 126752"/>
              <a:gd name="connsiteX1" fmla="*/ 452703 w 554636"/>
              <a:gd name="connsiteY1" fmla="*/ 125917 h 126752"/>
              <a:gd name="connsiteX2" fmla="*/ 554636 w 554636"/>
              <a:gd name="connsiteY2" fmla="*/ 44970 h 126752"/>
              <a:gd name="connsiteX0" fmla="*/ 0 w 554636"/>
              <a:gd name="connsiteY0" fmla="*/ 0 h 126752"/>
              <a:gd name="connsiteX1" fmla="*/ 338778 w 554636"/>
              <a:gd name="connsiteY1" fmla="*/ 125917 h 126752"/>
              <a:gd name="connsiteX2" fmla="*/ 554636 w 554636"/>
              <a:gd name="connsiteY2" fmla="*/ 44970 h 126752"/>
              <a:gd name="connsiteX0" fmla="*/ 0 w 554636"/>
              <a:gd name="connsiteY0" fmla="*/ 0 h 44970"/>
              <a:gd name="connsiteX1" fmla="*/ 554636 w 554636"/>
              <a:gd name="connsiteY1" fmla="*/ 44970 h 44970"/>
              <a:gd name="connsiteX0" fmla="*/ 0 w 554636"/>
              <a:gd name="connsiteY0" fmla="*/ 0 h 44970"/>
              <a:gd name="connsiteX1" fmla="*/ 554636 w 554636"/>
              <a:gd name="connsiteY1" fmla="*/ 44970 h 44970"/>
              <a:gd name="connsiteX0" fmla="*/ 0 w 554636"/>
              <a:gd name="connsiteY0" fmla="*/ 0 h 68506"/>
              <a:gd name="connsiteX1" fmla="*/ 554636 w 554636"/>
              <a:gd name="connsiteY1" fmla="*/ 44970 h 68506"/>
              <a:gd name="connsiteX0" fmla="*/ 0 w 482683"/>
              <a:gd name="connsiteY0" fmla="*/ 0 h 66416"/>
              <a:gd name="connsiteX1" fmla="*/ 482683 w 482683"/>
              <a:gd name="connsiteY1" fmla="*/ 38974 h 66416"/>
              <a:gd name="connsiteX0" fmla="*/ 0 w 482683"/>
              <a:gd name="connsiteY0" fmla="*/ 0 h 111801"/>
              <a:gd name="connsiteX1" fmla="*/ 482683 w 482683"/>
              <a:gd name="connsiteY1" fmla="*/ 38974 h 111801"/>
              <a:gd name="connsiteX0" fmla="*/ 0 w 479685"/>
              <a:gd name="connsiteY0" fmla="*/ 0 h 100145"/>
              <a:gd name="connsiteX1" fmla="*/ 479685 w 479685"/>
              <a:gd name="connsiteY1" fmla="*/ 17988 h 100145"/>
              <a:gd name="connsiteX0" fmla="*/ 0 w 479685"/>
              <a:gd name="connsiteY0" fmla="*/ 0 h 114415"/>
              <a:gd name="connsiteX1" fmla="*/ 479685 w 479685"/>
              <a:gd name="connsiteY1" fmla="*/ 17988 h 114415"/>
              <a:gd name="connsiteX0" fmla="*/ 0 w 464695"/>
              <a:gd name="connsiteY0" fmla="*/ 0 h 111059"/>
              <a:gd name="connsiteX1" fmla="*/ 464695 w 464695"/>
              <a:gd name="connsiteY1" fmla="*/ 11992 h 111059"/>
              <a:gd name="connsiteX0" fmla="*/ 0 w 1061303"/>
              <a:gd name="connsiteY0" fmla="*/ 0 h 109417"/>
              <a:gd name="connsiteX1" fmla="*/ 1061303 w 1061303"/>
              <a:gd name="connsiteY1" fmla="*/ 8994 h 109417"/>
              <a:gd name="connsiteX0" fmla="*/ 0 w 1061303"/>
              <a:gd name="connsiteY0" fmla="*/ 0 h 132907"/>
              <a:gd name="connsiteX1" fmla="*/ 1061303 w 1061303"/>
              <a:gd name="connsiteY1" fmla="*/ 8994 h 132907"/>
              <a:gd name="connsiteX0" fmla="*/ 0 w 788482"/>
              <a:gd name="connsiteY0" fmla="*/ 0 h 138668"/>
              <a:gd name="connsiteX1" fmla="*/ 788482 w 788482"/>
              <a:gd name="connsiteY1" fmla="*/ 20986 h 138668"/>
              <a:gd name="connsiteX0" fmla="*/ 0 w 788482"/>
              <a:gd name="connsiteY0" fmla="*/ 0 h 149051"/>
              <a:gd name="connsiteX1" fmla="*/ 788482 w 788482"/>
              <a:gd name="connsiteY1" fmla="*/ 20986 h 149051"/>
              <a:gd name="connsiteX0" fmla="*/ 0 w 318051"/>
              <a:gd name="connsiteY0" fmla="*/ 17236 h 149847"/>
              <a:gd name="connsiteX1" fmla="*/ 318051 w 318051"/>
              <a:gd name="connsiteY1" fmla="*/ 0 h 149847"/>
              <a:gd name="connsiteX0" fmla="*/ 0 w 318051"/>
              <a:gd name="connsiteY0" fmla="*/ 17236 h 130964"/>
              <a:gd name="connsiteX1" fmla="*/ 318051 w 318051"/>
              <a:gd name="connsiteY1" fmla="*/ 0 h 130964"/>
              <a:gd name="connsiteX0" fmla="*/ 0 w 318051"/>
              <a:gd name="connsiteY0" fmla="*/ 17236 h 95134"/>
              <a:gd name="connsiteX1" fmla="*/ 318051 w 318051"/>
              <a:gd name="connsiteY1" fmla="*/ 0 h 95134"/>
            </a:gdLst>
            <a:ahLst/>
            <a:cxnLst>
              <a:cxn ang="0">
                <a:pos x="connsiteX0" y="connsiteY0"/>
              </a:cxn>
              <a:cxn ang="0">
                <a:pos x="connsiteX1" y="connsiteY1"/>
              </a:cxn>
            </a:cxnLst>
            <a:rect l="l" t="t" r="r" b="b"/>
            <a:pathLst>
              <a:path w="318051" h="95134">
                <a:moveTo>
                  <a:pt x="0" y="17236"/>
                </a:moveTo>
                <a:cubicBezTo>
                  <a:pt x="178882" y="156765"/>
                  <a:pt x="249169" y="82219"/>
                  <a:pt x="318051" y="0"/>
                </a:cubicBezTo>
              </a:path>
            </a:pathLst>
          </a:custGeom>
          <a:ln>
            <a:solidFill>
              <a:srgbClr val="FF0000"/>
            </a:solidFill>
            <a:headEnd type="triangle" w="sm" len="med"/>
            <a:tailEnd type="none" w="sm" len="med"/>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sp>
        <p:nvSpPr>
          <p:cNvPr id="14" name="Freeform: Shape 13">
            <a:extLst>
              <a:ext uri="{FF2B5EF4-FFF2-40B4-BE49-F238E27FC236}">
                <a16:creationId xmlns:a16="http://schemas.microsoft.com/office/drawing/2014/main" id="{0087E8E5-28D7-4AC7-A8FB-9B0CD19FDBC0}"/>
              </a:ext>
            </a:extLst>
          </p:cNvPr>
          <p:cNvSpPr/>
          <p:nvPr/>
        </p:nvSpPr>
        <p:spPr>
          <a:xfrm>
            <a:off x="5355664" y="5927607"/>
            <a:ext cx="459180" cy="109619"/>
          </a:xfrm>
          <a:custGeom>
            <a:avLst/>
            <a:gdLst>
              <a:gd name="connsiteX0" fmla="*/ 0 w 554636"/>
              <a:gd name="connsiteY0" fmla="*/ 0 h 126752"/>
              <a:gd name="connsiteX1" fmla="*/ 452703 w 554636"/>
              <a:gd name="connsiteY1" fmla="*/ 125917 h 126752"/>
              <a:gd name="connsiteX2" fmla="*/ 554636 w 554636"/>
              <a:gd name="connsiteY2" fmla="*/ 44970 h 126752"/>
              <a:gd name="connsiteX0" fmla="*/ 0 w 554636"/>
              <a:gd name="connsiteY0" fmla="*/ 0 h 126752"/>
              <a:gd name="connsiteX1" fmla="*/ 338778 w 554636"/>
              <a:gd name="connsiteY1" fmla="*/ 125917 h 126752"/>
              <a:gd name="connsiteX2" fmla="*/ 554636 w 554636"/>
              <a:gd name="connsiteY2" fmla="*/ 44970 h 126752"/>
              <a:gd name="connsiteX0" fmla="*/ 0 w 554636"/>
              <a:gd name="connsiteY0" fmla="*/ 0 h 44970"/>
              <a:gd name="connsiteX1" fmla="*/ 554636 w 554636"/>
              <a:gd name="connsiteY1" fmla="*/ 44970 h 44970"/>
              <a:gd name="connsiteX0" fmla="*/ 0 w 554636"/>
              <a:gd name="connsiteY0" fmla="*/ 0 h 44970"/>
              <a:gd name="connsiteX1" fmla="*/ 554636 w 554636"/>
              <a:gd name="connsiteY1" fmla="*/ 44970 h 44970"/>
              <a:gd name="connsiteX0" fmla="*/ 0 w 554636"/>
              <a:gd name="connsiteY0" fmla="*/ 0 h 68506"/>
              <a:gd name="connsiteX1" fmla="*/ 554636 w 554636"/>
              <a:gd name="connsiteY1" fmla="*/ 44970 h 68506"/>
              <a:gd name="connsiteX0" fmla="*/ 0 w 482683"/>
              <a:gd name="connsiteY0" fmla="*/ 0 h 66416"/>
              <a:gd name="connsiteX1" fmla="*/ 482683 w 482683"/>
              <a:gd name="connsiteY1" fmla="*/ 38974 h 66416"/>
              <a:gd name="connsiteX0" fmla="*/ 0 w 482683"/>
              <a:gd name="connsiteY0" fmla="*/ 0 h 111801"/>
              <a:gd name="connsiteX1" fmla="*/ 482683 w 482683"/>
              <a:gd name="connsiteY1" fmla="*/ 38974 h 111801"/>
              <a:gd name="connsiteX0" fmla="*/ 0 w 479685"/>
              <a:gd name="connsiteY0" fmla="*/ 0 h 100145"/>
              <a:gd name="connsiteX1" fmla="*/ 479685 w 479685"/>
              <a:gd name="connsiteY1" fmla="*/ 17988 h 100145"/>
              <a:gd name="connsiteX0" fmla="*/ 0 w 479685"/>
              <a:gd name="connsiteY0" fmla="*/ 0 h 114415"/>
              <a:gd name="connsiteX1" fmla="*/ 479685 w 479685"/>
              <a:gd name="connsiteY1" fmla="*/ 17988 h 114415"/>
              <a:gd name="connsiteX0" fmla="*/ 0 w 464695"/>
              <a:gd name="connsiteY0" fmla="*/ 0 h 111059"/>
              <a:gd name="connsiteX1" fmla="*/ 464695 w 464695"/>
              <a:gd name="connsiteY1" fmla="*/ 11992 h 111059"/>
              <a:gd name="connsiteX0" fmla="*/ 0 w 1061303"/>
              <a:gd name="connsiteY0" fmla="*/ 0 h 109417"/>
              <a:gd name="connsiteX1" fmla="*/ 1061303 w 1061303"/>
              <a:gd name="connsiteY1" fmla="*/ 8994 h 109417"/>
              <a:gd name="connsiteX0" fmla="*/ 0 w 1061303"/>
              <a:gd name="connsiteY0" fmla="*/ 0 h 132907"/>
              <a:gd name="connsiteX1" fmla="*/ 1061303 w 1061303"/>
              <a:gd name="connsiteY1" fmla="*/ 8994 h 132907"/>
              <a:gd name="connsiteX0" fmla="*/ 0 w 788482"/>
              <a:gd name="connsiteY0" fmla="*/ 0 h 138668"/>
              <a:gd name="connsiteX1" fmla="*/ 788482 w 788482"/>
              <a:gd name="connsiteY1" fmla="*/ 20986 h 138668"/>
              <a:gd name="connsiteX0" fmla="*/ 0 w 788482"/>
              <a:gd name="connsiteY0" fmla="*/ 0 h 149051"/>
              <a:gd name="connsiteX1" fmla="*/ 788482 w 788482"/>
              <a:gd name="connsiteY1" fmla="*/ 20986 h 149051"/>
              <a:gd name="connsiteX0" fmla="*/ 0 w 318051"/>
              <a:gd name="connsiteY0" fmla="*/ 17236 h 149847"/>
              <a:gd name="connsiteX1" fmla="*/ 318051 w 318051"/>
              <a:gd name="connsiteY1" fmla="*/ 0 h 149847"/>
              <a:gd name="connsiteX0" fmla="*/ 0 w 318051"/>
              <a:gd name="connsiteY0" fmla="*/ 17236 h 130964"/>
              <a:gd name="connsiteX1" fmla="*/ 318051 w 318051"/>
              <a:gd name="connsiteY1" fmla="*/ 0 h 130964"/>
              <a:gd name="connsiteX0" fmla="*/ 0 w 318051"/>
              <a:gd name="connsiteY0" fmla="*/ 17236 h 95134"/>
              <a:gd name="connsiteX1" fmla="*/ 318051 w 318051"/>
              <a:gd name="connsiteY1" fmla="*/ 0 h 95134"/>
              <a:gd name="connsiteX0" fmla="*/ 0 w 473881"/>
              <a:gd name="connsiteY0" fmla="*/ 14296 h 93261"/>
              <a:gd name="connsiteX1" fmla="*/ 473881 w 473881"/>
              <a:gd name="connsiteY1" fmla="*/ 0 h 93261"/>
              <a:gd name="connsiteX0" fmla="*/ 0 w 473881"/>
              <a:gd name="connsiteY0" fmla="*/ 14296 h 107454"/>
              <a:gd name="connsiteX1" fmla="*/ 473881 w 473881"/>
              <a:gd name="connsiteY1" fmla="*/ 0 h 107454"/>
              <a:gd name="connsiteX0" fmla="*/ 0 w 473881"/>
              <a:gd name="connsiteY0" fmla="*/ 14296 h 114609"/>
              <a:gd name="connsiteX1" fmla="*/ 473881 w 473881"/>
              <a:gd name="connsiteY1" fmla="*/ 0 h 114609"/>
              <a:gd name="connsiteX0" fmla="*/ 0 w 459180"/>
              <a:gd name="connsiteY0" fmla="*/ 5475 h 109619"/>
              <a:gd name="connsiteX1" fmla="*/ 459180 w 459180"/>
              <a:gd name="connsiteY1" fmla="*/ 0 h 109619"/>
            </a:gdLst>
            <a:ahLst/>
            <a:cxnLst>
              <a:cxn ang="0">
                <a:pos x="connsiteX0" y="connsiteY0"/>
              </a:cxn>
              <a:cxn ang="0">
                <a:pos x="connsiteX1" y="connsiteY1"/>
              </a:cxn>
            </a:cxnLst>
            <a:rect l="l" t="t" r="r" b="b"/>
            <a:pathLst>
              <a:path w="459180" h="109619">
                <a:moveTo>
                  <a:pt x="0" y="5475"/>
                </a:moveTo>
                <a:cubicBezTo>
                  <a:pt x="178882" y="162645"/>
                  <a:pt x="316793" y="126322"/>
                  <a:pt x="459180" y="0"/>
                </a:cubicBezTo>
              </a:path>
            </a:pathLst>
          </a:custGeom>
          <a:ln>
            <a:solidFill>
              <a:srgbClr val="FF0000"/>
            </a:solidFill>
            <a:headEnd type="triangle" w="sm" len="med"/>
            <a:tailEnd type="none" w="sm" len="med"/>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2295"/>
                                        </p:tgtEl>
                                        <p:attrNameLst>
                                          <p:attrName>style.visibility</p:attrName>
                                        </p:attrNameLst>
                                      </p:cBhvr>
                                      <p:to>
                                        <p:strVal val="visible"/>
                                      </p:to>
                                    </p:set>
                                    <p:animEffect transition="in" filter="wipe(left)">
                                      <p:cBhvr>
                                        <p:cTn id="12" dur="500"/>
                                        <p:tgtEl>
                                          <p:spTgt spid="12295"/>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left)">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2294"/>
                                        </p:tgtEl>
                                        <p:attrNameLst>
                                          <p:attrName>style.visibility</p:attrName>
                                        </p:attrNameLst>
                                      </p:cBhvr>
                                      <p:to>
                                        <p:strVal val="visible"/>
                                      </p:to>
                                    </p:set>
                                    <p:animEffect transition="in" filter="wipe(left)">
                                      <p:cBhvr>
                                        <p:cTn id="21" dur="500"/>
                                        <p:tgtEl>
                                          <p:spTgt spid="1229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2298"/>
                                        </p:tgtEl>
                                        <p:attrNameLst>
                                          <p:attrName>style.visibility</p:attrName>
                                        </p:attrNameLst>
                                      </p:cBhvr>
                                      <p:to>
                                        <p:strVal val="visible"/>
                                      </p:to>
                                    </p:set>
                                    <p:animEffect transition="in" filter="wipe(left)">
                                      <p:cBhvr>
                                        <p:cTn id="26" dur="500"/>
                                        <p:tgtEl>
                                          <p:spTgt spid="12298"/>
                                        </p:tgtEl>
                                      </p:cBhvr>
                                    </p:animEffect>
                                  </p:childTnLst>
                                </p:cTn>
                              </p:par>
                            </p:childTnLst>
                          </p:cTn>
                        </p:par>
                        <p:par>
                          <p:cTn id="27" fill="hold">
                            <p:stCondLst>
                              <p:cond delay="500"/>
                            </p:stCondLst>
                            <p:childTnLst>
                              <p:par>
                                <p:cTn id="28" presetID="22" presetClass="entr" presetSubtype="2" fill="hold" grpId="0" nodeType="after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wipe(right)">
                                      <p:cBhvr>
                                        <p:cTn id="30" dur="5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12297"/>
                                        </p:tgtEl>
                                        <p:attrNameLst>
                                          <p:attrName>style.visibility</p:attrName>
                                        </p:attrNameLst>
                                      </p:cBhvr>
                                      <p:to>
                                        <p:strVal val="visible"/>
                                      </p:to>
                                    </p:set>
                                    <p:animEffect transition="in" filter="wipe(left)">
                                      <p:cBhvr>
                                        <p:cTn id="35" dur="500"/>
                                        <p:tgtEl>
                                          <p:spTgt spid="12297"/>
                                        </p:tgtEl>
                                      </p:cBhvr>
                                    </p:animEffect>
                                  </p:childTnLst>
                                </p:cTn>
                              </p:par>
                            </p:childTnLst>
                          </p:cTn>
                        </p:par>
                        <p:par>
                          <p:cTn id="36" fill="hold">
                            <p:stCondLst>
                              <p:cond delay="500"/>
                            </p:stCondLst>
                            <p:childTnLst>
                              <p:par>
                                <p:cTn id="37" presetID="22" presetClass="entr" presetSubtype="2" fill="hold" grpId="0" nodeType="after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wipe(right)">
                                      <p:cBhvr>
                                        <p:cTn id="3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4" grpId="0"/>
      <p:bldP spid="12295" grpId="0"/>
      <p:bldP spid="12297" grpId="0"/>
      <p:bldP spid="12298" grpId="0"/>
      <p:bldP spid="3" grpId="0" animBg="1"/>
      <p:bldP spid="12" grpId="0" animBg="1"/>
      <p:bldP spid="13" grpId="0" animBg="1"/>
      <p:bldP spid="1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4">
            <a:extLst>
              <a:ext uri="{FF2B5EF4-FFF2-40B4-BE49-F238E27FC236}">
                <a16:creationId xmlns:a16="http://schemas.microsoft.com/office/drawing/2014/main" id="{0A699FA6-4CED-46A6-8937-2151778C0B88}"/>
              </a:ext>
            </a:extLst>
          </p:cNvPr>
          <p:cNvSpPr txBox="1">
            <a:spLocks noChangeArrowheads="1"/>
          </p:cNvSpPr>
          <p:nvPr/>
        </p:nvSpPr>
        <p:spPr bwMode="auto">
          <a:xfrm>
            <a:off x="1447800" y="533400"/>
            <a:ext cx="641667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400" b="1">
                <a:latin typeface="Times New Roman" panose="02020603050405020304" pitchFamily="18" charset="0"/>
              </a:rPr>
              <a:t>Place Values in a Decimal and </a:t>
            </a:r>
            <a:br>
              <a:rPr lang="en-US" altLang="en-US" sz="2400" b="1">
                <a:latin typeface="Times New Roman" panose="02020603050405020304" pitchFamily="18" charset="0"/>
              </a:rPr>
            </a:br>
            <a:r>
              <a:rPr lang="en-US" altLang="en-US" sz="2400" b="1">
                <a:latin typeface="Times New Roman" panose="02020603050405020304" pitchFamily="18" charset="0"/>
              </a:rPr>
              <a:t>the Expanded Form of a Decimal.</a:t>
            </a:r>
          </a:p>
        </p:txBody>
      </p:sp>
      <p:sp>
        <p:nvSpPr>
          <p:cNvPr id="4099" name="Text Box 5">
            <a:extLst>
              <a:ext uri="{FF2B5EF4-FFF2-40B4-BE49-F238E27FC236}">
                <a16:creationId xmlns:a16="http://schemas.microsoft.com/office/drawing/2014/main" id="{64738993-07F3-477F-A475-252D092F2057}"/>
              </a:ext>
            </a:extLst>
          </p:cNvPr>
          <p:cNvSpPr txBox="1">
            <a:spLocks noChangeArrowheads="1"/>
          </p:cNvSpPr>
          <p:nvPr/>
        </p:nvSpPr>
        <p:spPr bwMode="auto">
          <a:xfrm>
            <a:off x="908050" y="1571625"/>
            <a:ext cx="725805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a:latin typeface="Times New Roman" panose="02020603050405020304" pitchFamily="18" charset="0"/>
              </a:rPr>
              <a:t>Decimals are used to represent fractions in our usual base ten place-value notation. The major difference is that the </a:t>
            </a:r>
            <a:r>
              <a:rPr lang="en-US" altLang="en-US" sz="2400">
                <a:solidFill>
                  <a:srgbClr val="FF0000"/>
                </a:solidFill>
                <a:latin typeface="Times New Roman" panose="02020603050405020304" pitchFamily="18" charset="0"/>
              </a:rPr>
              <a:t>denominator is not written out</a:t>
            </a:r>
            <a:r>
              <a:rPr lang="en-US" altLang="en-US" sz="2400">
                <a:latin typeface="Times New Roman" panose="02020603050405020304" pitchFamily="18" charset="0"/>
              </a:rPr>
              <a:t>; you have to deduce it from context.</a:t>
            </a:r>
            <a:endParaRPr lang="en-US" altLang="en-US" sz="1800"/>
          </a:p>
        </p:txBody>
      </p:sp>
      <p:grpSp>
        <p:nvGrpSpPr>
          <p:cNvPr id="4100" name="Group 1">
            <a:extLst>
              <a:ext uri="{FF2B5EF4-FFF2-40B4-BE49-F238E27FC236}">
                <a16:creationId xmlns:a16="http://schemas.microsoft.com/office/drawing/2014/main" id="{EFAB5D8E-FDEE-4E2F-BEEA-FD88FF55E7C3}"/>
              </a:ext>
            </a:extLst>
          </p:cNvPr>
          <p:cNvGrpSpPr>
            <a:grpSpLocks/>
          </p:cNvGrpSpPr>
          <p:nvPr/>
        </p:nvGrpSpPr>
        <p:grpSpPr bwMode="auto">
          <a:xfrm>
            <a:off x="1162050" y="3321050"/>
            <a:ext cx="6718300" cy="2895600"/>
            <a:chOff x="1162050" y="2676693"/>
            <a:chExt cx="6718923" cy="2895432"/>
          </a:xfrm>
        </p:grpSpPr>
        <p:cxnSp>
          <p:nvCxnSpPr>
            <p:cNvPr id="12" name="Straight Connector 11">
              <a:extLst>
                <a:ext uri="{FF2B5EF4-FFF2-40B4-BE49-F238E27FC236}">
                  <a16:creationId xmlns:a16="http://schemas.microsoft.com/office/drawing/2014/main" id="{0F5D40DD-8B09-46EF-9533-99813867DDAB}"/>
                </a:ext>
              </a:extLst>
            </p:cNvPr>
            <p:cNvCxnSpPr/>
            <p:nvPr/>
          </p:nvCxnSpPr>
          <p:spPr>
            <a:xfrm>
              <a:off x="1162050" y="3370391"/>
              <a:ext cx="670304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78D6BB3-BEF2-442D-A5CC-E0181D2696D7}"/>
                </a:ext>
              </a:extLst>
            </p:cNvPr>
            <p:cNvCxnSpPr/>
            <p:nvPr/>
          </p:nvCxnSpPr>
          <p:spPr>
            <a:xfrm>
              <a:off x="2108288" y="3011637"/>
              <a:ext cx="0" cy="25604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FE1462DB-7E30-4B09-A2EC-69E6740E286D}"/>
                </a:ext>
              </a:extLst>
            </p:cNvPr>
            <p:cNvCxnSpPr/>
            <p:nvPr/>
          </p:nvCxnSpPr>
          <p:spPr>
            <a:xfrm>
              <a:off x="3027536" y="3011637"/>
              <a:ext cx="0" cy="25604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93809ADD-B406-42AD-82C7-8CD4D4FF2EA9}"/>
                </a:ext>
              </a:extLst>
            </p:cNvPr>
            <p:cNvCxnSpPr/>
            <p:nvPr/>
          </p:nvCxnSpPr>
          <p:spPr>
            <a:xfrm>
              <a:off x="4924774" y="3011637"/>
              <a:ext cx="0" cy="256048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1356DC5A-8620-43AD-A41E-19E074BA2B47}"/>
                </a:ext>
              </a:extLst>
            </p:cNvPr>
            <p:cNvCxnSpPr/>
            <p:nvPr/>
          </p:nvCxnSpPr>
          <p:spPr>
            <a:xfrm>
              <a:off x="5875775" y="3011637"/>
              <a:ext cx="0" cy="25604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D2ECAB58-F88D-4CFB-A284-DFDA1AE546AF}"/>
                </a:ext>
              </a:extLst>
            </p:cNvPr>
            <p:cNvCxnSpPr/>
            <p:nvPr/>
          </p:nvCxnSpPr>
          <p:spPr>
            <a:xfrm>
              <a:off x="6944261" y="3011637"/>
              <a:ext cx="0" cy="255890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B78BA15E-72BE-4EF1-836C-40AD341A3FEB}"/>
                </a:ext>
              </a:extLst>
            </p:cNvPr>
            <p:cNvCxnSpPr/>
            <p:nvPr/>
          </p:nvCxnSpPr>
          <p:spPr>
            <a:xfrm>
              <a:off x="3980124" y="3011637"/>
              <a:ext cx="0" cy="25604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109" name="TextBox 14">
              <a:extLst>
                <a:ext uri="{FF2B5EF4-FFF2-40B4-BE49-F238E27FC236}">
                  <a16:creationId xmlns:a16="http://schemas.microsoft.com/office/drawing/2014/main" id="{4BB338AB-BBB6-4D37-A495-EE4E87CE2D7A}"/>
                </a:ext>
              </a:extLst>
            </p:cNvPr>
            <p:cNvSpPr txBox="1">
              <a:spLocks noChangeArrowheads="1"/>
            </p:cNvSpPr>
            <p:nvPr/>
          </p:nvSpPr>
          <p:spPr bwMode="auto">
            <a:xfrm>
              <a:off x="1317625" y="2949575"/>
              <a:ext cx="692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a:latin typeface="Times New Roman" panose="02020603050405020304" pitchFamily="18" charset="0"/>
                </a:rPr>
                <a:t>1000</a:t>
              </a:r>
            </a:p>
          </p:txBody>
        </p:sp>
        <p:sp>
          <p:nvSpPr>
            <p:cNvPr id="4110" name="TextBox 66">
              <a:extLst>
                <a:ext uri="{FF2B5EF4-FFF2-40B4-BE49-F238E27FC236}">
                  <a16:creationId xmlns:a16="http://schemas.microsoft.com/office/drawing/2014/main" id="{2E5F40BE-7656-4E74-95A9-1129AFA50652}"/>
                </a:ext>
              </a:extLst>
            </p:cNvPr>
            <p:cNvSpPr txBox="1">
              <a:spLocks noChangeArrowheads="1"/>
            </p:cNvSpPr>
            <p:nvPr/>
          </p:nvSpPr>
          <p:spPr bwMode="auto">
            <a:xfrm>
              <a:off x="2317750" y="2949575"/>
              <a:ext cx="565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a:latin typeface="Times New Roman" panose="02020603050405020304" pitchFamily="18" charset="0"/>
                </a:rPr>
                <a:t>100</a:t>
              </a:r>
            </a:p>
          </p:txBody>
        </p:sp>
        <p:sp>
          <p:nvSpPr>
            <p:cNvPr id="4111" name="TextBox 15">
              <a:extLst>
                <a:ext uri="{FF2B5EF4-FFF2-40B4-BE49-F238E27FC236}">
                  <a16:creationId xmlns:a16="http://schemas.microsoft.com/office/drawing/2014/main" id="{25AA83CF-3548-4E96-9409-E53019388016}"/>
                </a:ext>
              </a:extLst>
            </p:cNvPr>
            <p:cNvSpPr txBox="1">
              <a:spLocks noChangeArrowheads="1"/>
            </p:cNvSpPr>
            <p:nvPr/>
          </p:nvSpPr>
          <p:spPr bwMode="auto">
            <a:xfrm>
              <a:off x="3321050" y="2949575"/>
              <a:ext cx="438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a:latin typeface="Times New Roman" panose="02020603050405020304" pitchFamily="18" charset="0"/>
                </a:rPr>
                <a:t>10</a:t>
              </a:r>
            </a:p>
          </p:txBody>
        </p:sp>
        <p:sp>
          <p:nvSpPr>
            <p:cNvPr id="4112" name="TextBox 16">
              <a:extLst>
                <a:ext uri="{FF2B5EF4-FFF2-40B4-BE49-F238E27FC236}">
                  <a16:creationId xmlns:a16="http://schemas.microsoft.com/office/drawing/2014/main" id="{28D15199-622E-4074-B969-A6605514612D}"/>
                </a:ext>
              </a:extLst>
            </p:cNvPr>
            <p:cNvSpPr txBox="1">
              <a:spLocks noChangeArrowheads="1"/>
            </p:cNvSpPr>
            <p:nvPr/>
          </p:nvSpPr>
          <p:spPr bwMode="auto">
            <a:xfrm>
              <a:off x="4338638" y="2949575"/>
              <a:ext cx="311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a:latin typeface="Times New Roman" panose="02020603050405020304" pitchFamily="18" charset="0"/>
                </a:rPr>
                <a:t>1</a:t>
              </a:r>
            </a:p>
          </p:txBody>
        </p:sp>
        <p:sp>
          <p:nvSpPr>
            <p:cNvPr id="18" name="TextBox 17">
              <a:extLst>
                <a:ext uri="{FF2B5EF4-FFF2-40B4-BE49-F238E27FC236}">
                  <a16:creationId xmlns:a16="http://schemas.microsoft.com/office/drawing/2014/main" id="{B448542B-EF03-441A-B61E-882176FA0A6F}"/>
                </a:ext>
              </a:extLst>
            </p:cNvPr>
            <p:cNvSpPr txBox="1">
              <a:spLocks noRot="1" noChangeAspect="1" noMove="1" noResize="1" noEditPoints="1" noAdjustHandles="1" noChangeArrowheads="1" noChangeShapeType="1" noTextEdit="1"/>
            </p:cNvSpPr>
            <p:nvPr/>
          </p:nvSpPr>
          <p:spPr>
            <a:xfrm>
              <a:off x="5135789" y="2677786"/>
              <a:ext cx="534121" cy="670568"/>
            </a:xfrm>
            <a:prstGeom prst="rect">
              <a:avLst/>
            </a:prstGeom>
            <a:blipFill rotWithShape="1">
              <a:blip r:embed="rId2"/>
              <a:stretch>
                <a:fillRect/>
              </a:stretch>
            </a:blipFill>
          </p:spPr>
          <p:txBody>
            <a:bodyPr/>
            <a:lstStyle/>
            <a:p>
              <a:pPr eaLnBrk="1" hangingPunct="1">
                <a:defRPr/>
              </a:pPr>
              <a:r>
                <a:rPr lang="en-US">
                  <a:noFill/>
                </a:rPr>
                <a:t> </a:t>
              </a:r>
            </a:p>
          </p:txBody>
        </p:sp>
        <p:sp>
          <p:nvSpPr>
            <p:cNvPr id="71" name="TextBox 70">
              <a:extLst>
                <a:ext uri="{FF2B5EF4-FFF2-40B4-BE49-F238E27FC236}">
                  <a16:creationId xmlns:a16="http://schemas.microsoft.com/office/drawing/2014/main" id="{52FC1B4E-565F-4491-AB12-A641528458F4}"/>
                </a:ext>
              </a:extLst>
            </p:cNvPr>
            <p:cNvSpPr txBox="1">
              <a:spLocks noRot="1" noChangeAspect="1" noMove="1" noResize="1" noEditPoints="1" noAdjustHandles="1" noChangeArrowheads="1" noChangeShapeType="1" noTextEdit="1"/>
            </p:cNvSpPr>
            <p:nvPr/>
          </p:nvSpPr>
          <p:spPr>
            <a:xfrm>
              <a:off x="6112451" y="2677786"/>
              <a:ext cx="676788" cy="670568"/>
            </a:xfrm>
            <a:prstGeom prst="rect">
              <a:avLst/>
            </a:prstGeom>
            <a:blipFill rotWithShape="1">
              <a:blip r:embed="rId3"/>
              <a:stretch>
                <a:fillRect/>
              </a:stretch>
            </a:blipFill>
          </p:spPr>
          <p:txBody>
            <a:bodyPr/>
            <a:lstStyle/>
            <a:p>
              <a:pPr eaLnBrk="1" hangingPunct="1">
                <a:defRPr/>
              </a:pPr>
              <a:r>
                <a:rPr lang="en-US">
                  <a:noFill/>
                </a:rPr>
                <a:t> </a:t>
              </a:r>
            </a:p>
          </p:txBody>
        </p:sp>
        <p:sp>
          <p:nvSpPr>
            <p:cNvPr id="72" name="TextBox 71">
              <a:extLst>
                <a:ext uri="{FF2B5EF4-FFF2-40B4-BE49-F238E27FC236}">
                  <a16:creationId xmlns:a16="http://schemas.microsoft.com/office/drawing/2014/main" id="{042ED6AE-92AF-458A-8F77-F2E394160799}"/>
                </a:ext>
              </a:extLst>
            </p:cNvPr>
            <p:cNvSpPr txBox="1">
              <a:spLocks noRot="1" noChangeAspect="1" noMove="1" noResize="1" noEditPoints="1" noAdjustHandles="1" noChangeArrowheads="1" noChangeShapeType="1" noTextEdit="1"/>
            </p:cNvSpPr>
            <p:nvPr/>
          </p:nvSpPr>
          <p:spPr>
            <a:xfrm>
              <a:off x="7061517" y="2676693"/>
              <a:ext cx="819456" cy="670568"/>
            </a:xfrm>
            <a:prstGeom prst="rect">
              <a:avLst/>
            </a:prstGeom>
            <a:blipFill rotWithShape="1">
              <a:blip r:embed="rId4"/>
              <a:stretch>
                <a:fillRect/>
              </a:stretch>
            </a:blipFill>
          </p:spPr>
          <p:txBody>
            <a:bodyPr/>
            <a:lstStyle/>
            <a:p>
              <a:pPr eaLnBrk="1" hangingPunct="1">
                <a:defRPr/>
              </a:pPr>
              <a:r>
                <a:rPr lang="en-US">
                  <a:noFill/>
                </a:rPr>
                <a:t> </a:t>
              </a:r>
            </a:p>
          </p:txBody>
        </p:sp>
        <p:sp>
          <p:nvSpPr>
            <p:cNvPr id="4116" name="TextBox 18">
              <a:extLst>
                <a:ext uri="{FF2B5EF4-FFF2-40B4-BE49-F238E27FC236}">
                  <a16:creationId xmlns:a16="http://schemas.microsoft.com/office/drawing/2014/main" id="{F9C468D6-672E-447B-9730-B04B5C9DB94F}"/>
                </a:ext>
              </a:extLst>
            </p:cNvPr>
            <p:cNvSpPr txBox="1">
              <a:spLocks noChangeArrowheads="1"/>
            </p:cNvSpPr>
            <p:nvPr/>
          </p:nvSpPr>
          <p:spPr bwMode="auto">
            <a:xfrm>
              <a:off x="1493838" y="3462338"/>
              <a:ext cx="311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b="1">
                  <a:latin typeface="Times New Roman" panose="02020603050405020304" pitchFamily="18" charset="0"/>
                </a:rPr>
                <a:t>3</a:t>
              </a:r>
            </a:p>
          </p:txBody>
        </p:sp>
        <p:sp>
          <p:nvSpPr>
            <p:cNvPr id="4117" name="TextBox 19">
              <a:extLst>
                <a:ext uri="{FF2B5EF4-FFF2-40B4-BE49-F238E27FC236}">
                  <a16:creationId xmlns:a16="http://schemas.microsoft.com/office/drawing/2014/main" id="{F559F6DA-5033-4A83-821B-C2D9759F7768}"/>
                </a:ext>
              </a:extLst>
            </p:cNvPr>
            <p:cNvSpPr txBox="1">
              <a:spLocks noChangeArrowheads="1"/>
            </p:cNvSpPr>
            <p:nvPr/>
          </p:nvSpPr>
          <p:spPr bwMode="auto">
            <a:xfrm>
              <a:off x="2413000" y="3462338"/>
              <a:ext cx="311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b="1">
                  <a:latin typeface="Times New Roman" panose="02020603050405020304" pitchFamily="18" charset="0"/>
                </a:rPr>
                <a:t>5</a:t>
              </a:r>
            </a:p>
          </p:txBody>
        </p:sp>
        <p:sp>
          <p:nvSpPr>
            <p:cNvPr id="4118" name="TextBox 20">
              <a:extLst>
                <a:ext uri="{FF2B5EF4-FFF2-40B4-BE49-F238E27FC236}">
                  <a16:creationId xmlns:a16="http://schemas.microsoft.com/office/drawing/2014/main" id="{CC817158-5F57-4229-B5CF-E5753BBA4A44}"/>
                </a:ext>
              </a:extLst>
            </p:cNvPr>
            <p:cNvSpPr txBox="1">
              <a:spLocks noChangeArrowheads="1"/>
            </p:cNvSpPr>
            <p:nvPr/>
          </p:nvSpPr>
          <p:spPr bwMode="auto">
            <a:xfrm>
              <a:off x="3403600" y="3462338"/>
              <a:ext cx="311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b="1">
                  <a:latin typeface="Times New Roman" panose="02020603050405020304" pitchFamily="18" charset="0"/>
                </a:rPr>
                <a:t>1</a:t>
              </a:r>
            </a:p>
          </p:txBody>
        </p:sp>
        <p:sp>
          <p:nvSpPr>
            <p:cNvPr id="4119" name="TextBox 21">
              <a:extLst>
                <a:ext uri="{FF2B5EF4-FFF2-40B4-BE49-F238E27FC236}">
                  <a16:creationId xmlns:a16="http://schemas.microsoft.com/office/drawing/2014/main" id="{5D69FE8F-4D04-44AE-A2AD-C8B149DA9834}"/>
                </a:ext>
              </a:extLst>
            </p:cNvPr>
            <p:cNvSpPr txBox="1">
              <a:spLocks noChangeArrowheads="1"/>
            </p:cNvSpPr>
            <p:nvPr/>
          </p:nvSpPr>
          <p:spPr bwMode="auto">
            <a:xfrm>
              <a:off x="4295775" y="3462338"/>
              <a:ext cx="311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b="1">
                  <a:latin typeface="Times New Roman" panose="02020603050405020304" pitchFamily="18" charset="0"/>
                </a:rPr>
                <a:t>4</a:t>
              </a:r>
            </a:p>
          </p:txBody>
        </p:sp>
        <p:sp>
          <p:nvSpPr>
            <p:cNvPr id="4120" name="TextBox 22">
              <a:extLst>
                <a:ext uri="{FF2B5EF4-FFF2-40B4-BE49-F238E27FC236}">
                  <a16:creationId xmlns:a16="http://schemas.microsoft.com/office/drawing/2014/main" id="{DB52502A-5E4C-4584-ADCC-0FE552D558F7}"/>
                </a:ext>
              </a:extLst>
            </p:cNvPr>
            <p:cNvSpPr txBox="1">
              <a:spLocks noChangeArrowheads="1"/>
            </p:cNvSpPr>
            <p:nvPr/>
          </p:nvSpPr>
          <p:spPr bwMode="auto">
            <a:xfrm>
              <a:off x="5227638" y="3462338"/>
              <a:ext cx="311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b="1">
                  <a:latin typeface="Times New Roman" panose="02020603050405020304" pitchFamily="18" charset="0"/>
                </a:rPr>
                <a:t>7</a:t>
              </a:r>
            </a:p>
          </p:txBody>
        </p:sp>
        <p:sp>
          <p:nvSpPr>
            <p:cNvPr id="4121" name="TextBox 23">
              <a:extLst>
                <a:ext uri="{FF2B5EF4-FFF2-40B4-BE49-F238E27FC236}">
                  <a16:creationId xmlns:a16="http://schemas.microsoft.com/office/drawing/2014/main" id="{77857323-14CB-4FC6-BEDA-93F7FCB0AE8D}"/>
                </a:ext>
              </a:extLst>
            </p:cNvPr>
            <p:cNvSpPr txBox="1">
              <a:spLocks noChangeArrowheads="1"/>
            </p:cNvSpPr>
            <p:nvPr/>
          </p:nvSpPr>
          <p:spPr bwMode="auto">
            <a:xfrm>
              <a:off x="6261100" y="3462338"/>
              <a:ext cx="311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b="1">
                  <a:latin typeface="Times New Roman" panose="02020603050405020304" pitchFamily="18" charset="0"/>
                </a:rPr>
                <a:t>2</a:t>
              </a:r>
            </a:p>
          </p:txBody>
        </p:sp>
        <p:sp>
          <p:nvSpPr>
            <p:cNvPr id="4122" name="TextBox 24">
              <a:extLst>
                <a:ext uri="{FF2B5EF4-FFF2-40B4-BE49-F238E27FC236}">
                  <a16:creationId xmlns:a16="http://schemas.microsoft.com/office/drawing/2014/main" id="{1A645FAC-CF81-4FCA-9E1E-A3AEE8D53DD2}"/>
                </a:ext>
              </a:extLst>
            </p:cNvPr>
            <p:cNvSpPr txBox="1">
              <a:spLocks noChangeArrowheads="1"/>
            </p:cNvSpPr>
            <p:nvPr/>
          </p:nvSpPr>
          <p:spPr bwMode="auto">
            <a:xfrm>
              <a:off x="7367588" y="3462338"/>
              <a:ext cx="311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b="1">
                  <a:latin typeface="Times New Roman" panose="02020603050405020304" pitchFamily="18" charset="0"/>
                </a:rPr>
                <a:t>6</a:t>
              </a:r>
            </a:p>
          </p:txBody>
        </p:sp>
        <p:sp>
          <p:nvSpPr>
            <p:cNvPr id="4123" name="Text Box 25">
              <a:extLst>
                <a:ext uri="{FF2B5EF4-FFF2-40B4-BE49-F238E27FC236}">
                  <a16:creationId xmlns:a16="http://schemas.microsoft.com/office/drawing/2014/main" id="{E4401FD3-D167-4200-8D11-01247163C5AD}"/>
                </a:ext>
              </a:extLst>
            </p:cNvPr>
            <p:cNvSpPr txBox="1">
              <a:spLocks noChangeArrowheads="1"/>
            </p:cNvSpPr>
            <p:nvPr/>
          </p:nvSpPr>
          <p:spPr bwMode="auto">
            <a:xfrm rot="-5400000">
              <a:off x="1065213" y="4322763"/>
              <a:ext cx="11969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a:latin typeface="Times New Roman" panose="02020603050405020304" pitchFamily="18" charset="0"/>
                </a:rPr>
                <a:t>thousands</a:t>
              </a:r>
            </a:p>
          </p:txBody>
        </p:sp>
        <p:sp>
          <p:nvSpPr>
            <p:cNvPr id="4124" name="Text Box 26">
              <a:extLst>
                <a:ext uri="{FF2B5EF4-FFF2-40B4-BE49-F238E27FC236}">
                  <a16:creationId xmlns:a16="http://schemas.microsoft.com/office/drawing/2014/main" id="{F87D1B51-9096-4E74-97E1-1E157FBEF103}"/>
                </a:ext>
              </a:extLst>
            </p:cNvPr>
            <p:cNvSpPr txBox="1">
              <a:spLocks noChangeArrowheads="1"/>
            </p:cNvSpPr>
            <p:nvPr/>
          </p:nvSpPr>
          <p:spPr bwMode="auto">
            <a:xfrm rot="-5400000">
              <a:off x="2011363" y="4364038"/>
              <a:ext cx="11144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a:latin typeface="Times New Roman" panose="02020603050405020304" pitchFamily="18" charset="0"/>
                </a:rPr>
                <a:t>hundreds</a:t>
              </a:r>
            </a:p>
          </p:txBody>
        </p:sp>
        <p:sp>
          <p:nvSpPr>
            <p:cNvPr id="4125" name="Text Box 27">
              <a:extLst>
                <a:ext uri="{FF2B5EF4-FFF2-40B4-BE49-F238E27FC236}">
                  <a16:creationId xmlns:a16="http://schemas.microsoft.com/office/drawing/2014/main" id="{226DE828-A424-48DA-93CC-D4E4159E328B}"/>
                </a:ext>
              </a:extLst>
            </p:cNvPr>
            <p:cNvSpPr txBox="1">
              <a:spLocks noChangeArrowheads="1"/>
            </p:cNvSpPr>
            <p:nvPr/>
          </p:nvSpPr>
          <p:spPr bwMode="auto">
            <a:xfrm rot="-5400000">
              <a:off x="3244057" y="4274344"/>
              <a:ext cx="59213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a:latin typeface="Times New Roman" panose="02020603050405020304" pitchFamily="18" charset="0"/>
                </a:rPr>
                <a:t>tens</a:t>
              </a:r>
            </a:p>
          </p:txBody>
        </p:sp>
        <p:sp>
          <p:nvSpPr>
            <p:cNvPr id="4126" name="Text Box 28">
              <a:extLst>
                <a:ext uri="{FF2B5EF4-FFF2-40B4-BE49-F238E27FC236}">
                  <a16:creationId xmlns:a16="http://schemas.microsoft.com/office/drawing/2014/main" id="{2452AFD5-4C90-4A7D-8CCE-0361FD8FFC95}"/>
                </a:ext>
              </a:extLst>
            </p:cNvPr>
            <p:cNvSpPr txBox="1">
              <a:spLocks noChangeArrowheads="1"/>
            </p:cNvSpPr>
            <p:nvPr/>
          </p:nvSpPr>
          <p:spPr bwMode="auto">
            <a:xfrm rot="-5400000">
              <a:off x="4188619" y="4245769"/>
              <a:ext cx="64928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a:latin typeface="Times New Roman" panose="02020603050405020304" pitchFamily="18" charset="0"/>
                </a:rPr>
                <a:t>ones</a:t>
              </a:r>
            </a:p>
          </p:txBody>
        </p:sp>
        <p:sp>
          <p:nvSpPr>
            <p:cNvPr id="4127" name="Text Box 29">
              <a:extLst>
                <a:ext uri="{FF2B5EF4-FFF2-40B4-BE49-F238E27FC236}">
                  <a16:creationId xmlns:a16="http://schemas.microsoft.com/office/drawing/2014/main" id="{87259DCA-0E85-4DDC-9095-D7106EFE6EF4}"/>
                </a:ext>
              </a:extLst>
            </p:cNvPr>
            <p:cNvSpPr txBox="1">
              <a:spLocks noChangeArrowheads="1"/>
            </p:cNvSpPr>
            <p:nvPr/>
          </p:nvSpPr>
          <p:spPr bwMode="auto">
            <a:xfrm rot="-5400000">
              <a:off x="5007769" y="4245769"/>
              <a:ext cx="78898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a:latin typeface="Times New Roman" panose="02020603050405020304" pitchFamily="18" charset="0"/>
                </a:rPr>
                <a:t>tenths</a:t>
              </a:r>
            </a:p>
          </p:txBody>
        </p:sp>
        <p:sp>
          <p:nvSpPr>
            <p:cNvPr id="4128" name="Text Box 30">
              <a:extLst>
                <a:ext uri="{FF2B5EF4-FFF2-40B4-BE49-F238E27FC236}">
                  <a16:creationId xmlns:a16="http://schemas.microsoft.com/office/drawing/2014/main" id="{E66660C8-ADF7-49D3-8DB3-3D548AD0BD66}"/>
                </a:ext>
              </a:extLst>
            </p:cNvPr>
            <p:cNvSpPr txBox="1">
              <a:spLocks noChangeArrowheads="1"/>
            </p:cNvSpPr>
            <p:nvPr/>
          </p:nvSpPr>
          <p:spPr bwMode="auto">
            <a:xfrm rot="-5400000">
              <a:off x="5795963" y="4570413"/>
              <a:ext cx="13112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a:latin typeface="Times New Roman" panose="02020603050405020304" pitchFamily="18" charset="0"/>
                </a:rPr>
                <a:t>hundredths</a:t>
              </a:r>
            </a:p>
          </p:txBody>
        </p:sp>
        <p:sp>
          <p:nvSpPr>
            <p:cNvPr id="4129" name="Text Box 31">
              <a:extLst>
                <a:ext uri="{FF2B5EF4-FFF2-40B4-BE49-F238E27FC236}">
                  <a16:creationId xmlns:a16="http://schemas.microsoft.com/office/drawing/2014/main" id="{971C6844-C911-4366-8A9F-57177A290EB7}"/>
                </a:ext>
              </a:extLst>
            </p:cNvPr>
            <p:cNvSpPr txBox="1">
              <a:spLocks noChangeArrowheads="1"/>
            </p:cNvSpPr>
            <p:nvPr/>
          </p:nvSpPr>
          <p:spPr bwMode="auto">
            <a:xfrm rot="-5400000">
              <a:off x="6825457" y="4542631"/>
              <a:ext cx="139541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a:latin typeface="Times New Roman" panose="02020603050405020304" pitchFamily="18" charset="0"/>
                </a:rPr>
                <a:t>thousandths</a:t>
              </a:r>
            </a:p>
          </p:txBody>
        </p:sp>
      </p:grpSp>
      <p:sp>
        <p:nvSpPr>
          <p:cNvPr id="4101" name="TextBox 1">
            <a:extLst>
              <a:ext uri="{FF2B5EF4-FFF2-40B4-BE49-F238E27FC236}">
                <a16:creationId xmlns:a16="http://schemas.microsoft.com/office/drawing/2014/main" id="{B2CD6186-D8F9-4F03-BCFF-84B4B2A51240}"/>
              </a:ext>
            </a:extLst>
          </p:cNvPr>
          <p:cNvSpPr txBox="1">
            <a:spLocks noChangeArrowheads="1"/>
          </p:cNvSpPr>
          <p:nvPr/>
        </p:nvSpPr>
        <p:spPr bwMode="auto">
          <a:xfrm>
            <a:off x="3765550" y="2921000"/>
            <a:ext cx="1146175" cy="400050"/>
          </a:xfrm>
          <a:prstGeom prst="rect">
            <a:avLst/>
          </a:prstGeom>
          <a:noFill/>
          <a:ln w="9525">
            <a:solidFill>
              <a:srgbClr val="CC00CC"/>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000">
                <a:latin typeface="Times New Roman" panose="02020603050405020304" pitchFamily="18" charset="0"/>
              </a:rPr>
              <a:t>3514.726</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4">
            <a:extLst>
              <a:ext uri="{FF2B5EF4-FFF2-40B4-BE49-F238E27FC236}">
                <a16:creationId xmlns:a16="http://schemas.microsoft.com/office/drawing/2014/main" id="{4E08F38E-119F-4B60-B667-0A2939AD4799}"/>
              </a:ext>
            </a:extLst>
          </p:cNvPr>
          <p:cNvSpPr txBox="1">
            <a:spLocks noChangeArrowheads="1"/>
          </p:cNvSpPr>
          <p:nvPr/>
        </p:nvSpPr>
        <p:spPr bwMode="auto">
          <a:xfrm>
            <a:off x="1447800" y="533400"/>
            <a:ext cx="641667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400" b="1">
                <a:latin typeface="Times New Roman" panose="02020603050405020304" pitchFamily="18" charset="0"/>
              </a:rPr>
              <a:t>Place Values in a Decimal and </a:t>
            </a:r>
            <a:br>
              <a:rPr lang="en-US" altLang="en-US" sz="2400" b="1">
                <a:latin typeface="Times New Roman" panose="02020603050405020304" pitchFamily="18" charset="0"/>
              </a:rPr>
            </a:br>
            <a:r>
              <a:rPr lang="en-US" altLang="en-US" sz="2400" b="1">
                <a:latin typeface="Times New Roman" panose="02020603050405020304" pitchFamily="18" charset="0"/>
              </a:rPr>
              <a:t>the Expanded Form of a Decimal.</a:t>
            </a:r>
          </a:p>
        </p:txBody>
      </p:sp>
      <p:sp>
        <p:nvSpPr>
          <p:cNvPr id="5123" name="Text Box 5">
            <a:extLst>
              <a:ext uri="{FF2B5EF4-FFF2-40B4-BE49-F238E27FC236}">
                <a16:creationId xmlns:a16="http://schemas.microsoft.com/office/drawing/2014/main" id="{42722635-1514-4A3E-B633-987C9B461DFF}"/>
              </a:ext>
            </a:extLst>
          </p:cNvPr>
          <p:cNvSpPr txBox="1">
            <a:spLocks noChangeArrowheads="1"/>
          </p:cNvSpPr>
          <p:nvPr/>
        </p:nvSpPr>
        <p:spPr bwMode="auto">
          <a:xfrm>
            <a:off x="1774825" y="1681163"/>
            <a:ext cx="2203450" cy="128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a:latin typeface="Times New Roman" panose="02020603050405020304" pitchFamily="18" charset="0"/>
              </a:rPr>
              <a:t>Given a decimal</a:t>
            </a:r>
          </a:p>
          <a:p>
            <a:pPr eaLnBrk="1" hangingPunct="1">
              <a:spcBef>
                <a:spcPct val="0"/>
              </a:spcBef>
              <a:buFontTx/>
              <a:buNone/>
            </a:pPr>
            <a:r>
              <a:rPr lang="en-US" altLang="en-US" sz="1800"/>
              <a:t>                          </a:t>
            </a:r>
          </a:p>
          <a:p>
            <a:pPr eaLnBrk="1" hangingPunct="1">
              <a:spcBef>
                <a:spcPct val="0"/>
              </a:spcBef>
              <a:buFontTx/>
              <a:buNone/>
            </a:pPr>
            <a:r>
              <a:rPr lang="en-US" altLang="en-US" sz="1800"/>
              <a:t>            </a:t>
            </a:r>
            <a:r>
              <a:rPr lang="en-US" altLang="en-US" sz="3600">
                <a:latin typeface="Times New Roman" panose="02020603050405020304" pitchFamily="18" charset="0"/>
              </a:rPr>
              <a:t>5</a:t>
            </a:r>
            <a:r>
              <a:rPr lang="en-US" altLang="en-US" sz="3600" b="1">
                <a:latin typeface="Times New Roman" panose="02020603050405020304" pitchFamily="18" charset="0"/>
              </a:rPr>
              <a:t>.</a:t>
            </a:r>
            <a:r>
              <a:rPr lang="en-US" altLang="en-US" sz="3600">
                <a:latin typeface="Times New Roman" panose="02020603050405020304" pitchFamily="18" charset="0"/>
              </a:rPr>
              <a:t>8147</a:t>
            </a:r>
          </a:p>
        </p:txBody>
      </p:sp>
      <p:sp>
        <p:nvSpPr>
          <p:cNvPr id="5124" name="Text Box 6">
            <a:extLst>
              <a:ext uri="{FF2B5EF4-FFF2-40B4-BE49-F238E27FC236}">
                <a16:creationId xmlns:a16="http://schemas.microsoft.com/office/drawing/2014/main" id="{EF3DABC2-A556-4AD9-B618-5CE0575BA237}"/>
              </a:ext>
            </a:extLst>
          </p:cNvPr>
          <p:cNvSpPr txBox="1">
            <a:spLocks noChangeArrowheads="1"/>
          </p:cNvSpPr>
          <p:nvPr/>
        </p:nvSpPr>
        <p:spPr bwMode="auto">
          <a:xfrm>
            <a:off x="1600200" y="2998788"/>
            <a:ext cx="60499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a:latin typeface="Times New Roman" panose="02020603050405020304" pitchFamily="18" charset="0"/>
              </a:rPr>
              <a:t>We can therefore rewrite it in an </a:t>
            </a:r>
            <a:r>
              <a:rPr lang="en-US" altLang="en-US" sz="2400" u="sng">
                <a:latin typeface="Times New Roman" panose="02020603050405020304" pitchFamily="18" charset="0"/>
              </a:rPr>
              <a:t>expanded form</a:t>
            </a:r>
          </a:p>
        </p:txBody>
      </p:sp>
      <p:sp>
        <p:nvSpPr>
          <p:cNvPr id="9224" name="Text Box 8">
            <a:extLst>
              <a:ext uri="{FF2B5EF4-FFF2-40B4-BE49-F238E27FC236}">
                <a16:creationId xmlns:a16="http://schemas.microsoft.com/office/drawing/2014/main" id="{5B90A1BB-6CBE-4BA5-89C1-8AECF4B1A1C0}"/>
              </a:ext>
            </a:extLst>
          </p:cNvPr>
          <p:cNvSpPr txBox="1">
            <a:spLocks noChangeArrowheads="1"/>
          </p:cNvSpPr>
          <p:nvPr/>
        </p:nvSpPr>
        <p:spPr bwMode="auto">
          <a:xfrm>
            <a:off x="1676400" y="4675188"/>
            <a:ext cx="6034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a:latin typeface="Times New Roman" panose="02020603050405020304" pitchFamily="18" charset="0"/>
              </a:rPr>
              <a:t>which can then be converted to a mixed number</a:t>
            </a:r>
            <a:endParaRPr lang="en-US" altLang="en-US" sz="2400"/>
          </a:p>
        </p:txBody>
      </p:sp>
      <p:grpSp>
        <p:nvGrpSpPr>
          <p:cNvPr id="2" name="Group 11">
            <a:extLst>
              <a:ext uri="{FF2B5EF4-FFF2-40B4-BE49-F238E27FC236}">
                <a16:creationId xmlns:a16="http://schemas.microsoft.com/office/drawing/2014/main" id="{8E2A64F4-3A7C-45FF-9445-347EF2AC3F23}"/>
              </a:ext>
            </a:extLst>
          </p:cNvPr>
          <p:cNvGrpSpPr>
            <a:grpSpLocks noChangeAspect="1"/>
          </p:cNvGrpSpPr>
          <p:nvPr/>
        </p:nvGrpSpPr>
        <p:grpSpPr bwMode="auto">
          <a:xfrm>
            <a:off x="2743200" y="3581400"/>
            <a:ext cx="3602038" cy="785813"/>
            <a:chOff x="1728" y="2256"/>
            <a:chExt cx="2269" cy="495"/>
          </a:xfrm>
        </p:grpSpPr>
        <p:sp>
          <p:nvSpPr>
            <p:cNvPr id="5134" name="AutoShape 10">
              <a:extLst>
                <a:ext uri="{FF2B5EF4-FFF2-40B4-BE49-F238E27FC236}">
                  <a16:creationId xmlns:a16="http://schemas.microsoft.com/office/drawing/2014/main" id="{1354B02A-7A2D-4F08-B71A-5421FE1D254B}"/>
                </a:ext>
              </a:extLst>
            </p:cNvPr>
            <p:cNvSpPr>
              <a:spLocks noChangeAspect="1" noChangeArrowheads="1" noTextEdit="1"/>
            </p:cNvSpPr>
            <p:nvPr/>
          </p:nvSpPr>
          <p:spPr bwMode="auto">
            <a:xfrm>
              <a:off x="1728" y="2256"/>
              <a:ext cx="2269" cy="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135" name="Line 12">
              <a:extLst>
                <a:ext uri="{FF2B5EF4-FFF2-40B4-BE49-F238E27FC236}">
                  <a16:creationId xmlns:a16="http://schemas.microsoft.com/office/drawing/2014/main" id="{C4BE5AD7-58FE-4234-A023-F486E3F1B66A}"/>
                </a:ext>
              </a:extLst>
            </p:cNvPr>
            <p:cNvSpPr>
              <a:spLocks noChangeShapeType="1"/>
            </p:cNvSpPr>
            <p:nvPr/>
          </p:nvSpPr>
          <p:spPr bwMode="auto">
            <a:xfrm>
              <a:off x="2030" y="2511"/>
              <a:ext cx="190" cy="1"/>
            </a:xfrm>
            <a:prstGeom prst="line">
              <a:avLst/>
            </a:prstGeom>
            <a:noFill/>
            <a:ln w="174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136" name="Line 13">
              <a:extLst>
                <a:ext uri="{FF2B5EF4-FFF2-40B4-BE49-F238E27FC236}">
                  <a16:creationId xmlns:a16="http://schemas.microsoft.com/office/drawing/2014/main" id="{D13FFA50-32E6-44F6-B9FB-82EFBA038FEE}"/>
                </a:ext>
              </a:extLst>
            </p:cNvPr>
            <p:cNvSpPr>
              <a:spLocks noChangeShapeType="1"/>
            </p:cNvSpPr>
            <p:nvPr/>
          </p:nvSpPr>
          <p:spPr bwMode="auto">
            <a:xfrm>
              <a:off x="2415" y="2511"/>
              <a:ext cx="287" cy="1"/>
            </a:xfrm>
            <a:prstGeom prst="line">
              <a:avLst/>
            </a:prstGeom>
            <a:noFill/>
            <a:ln w="174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137" name="Line 14">
              <a:extLst>
                <a:ext uri="{FF2B5EF4-FFF2-40B4-BE49-F238E27FC236}">
                  <a16:creationId xmlns:a16="http://schemas.microsoft.com/office/drawing/2014/main" id="{79200242-C767-4250-B247-EB31E21E45C5}"/>
                </a:ext>
              </a:extLst>
            </p:cNvPr>
            <p:cNvSpPr>
              <a:spLocks noChangeShapeType="1"/>
            </p:cNvSpPr>
            <p:nvPr/>
          </p:nvSpPr>
          <p:spPr bwMode="auto">
            <a:xfrm>
              <a:off x="2896" y="2511"/>
              <a:ext cx="383" cy="1"/>
            </a:xfrm>
            <a:prstGeom prst="line">
              <a:avLst/>
            </a:prstGeom>
            <a:noFill/>
            <a:ln w="174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138" name="Line 15">
              <a:extLst>
                <a:ext uri="{FF2B5EF4-FFF2-40B4-BE49-F238E27FC236}">
                  <a16:creationId xmlns:a16="http://schemas.microsoft.com/office/drawing/2014/main" id="{0127B732-1CDF-4C2C-A397-C61FBF95F1FD}"/>
                </a:ext>
              </a:extLst>
            </p:cNvPr>
            <p:cNvSpPr>
              <a:spLocks noChangeShapeType="1"/>
            </p:cNvSpPr>
            <p:nvPr/>
          </p:nvSpPr>
          <p:spPr bwMode="auto">
            <a:xfrm>
              <a:off x="3474" y="2511"/>
              <a:ext cx="478" cy="1"/>
            </a:xfrm>
            <a:prstGeom prst="line">
              <a:avLst/>
            </a:prstGeom>
            <a:noFill/>
            <a:ln w="174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139" name="Rectangle 16">
              <a:extLst>
                <a:ext uri="{FF2B5EF4-FFF2-40B4-BE49-F238E27FC236}">
                  <a16:creationId xmlns:a16="http://schemas.microsoft.com/office/drawing/2014/main" id="{DE9AB364-2ECA-4CEC-875A-D911F6C94AC8}"/>
                </a:ext>
              </a:extLst>
            </p:cNvPr>
            <p:cNvSpPr>
              <a:spLocks noChangeArrowheads="1"/>
            </p:cNvSpPr>
            <p:nvPr/>
          </p:nvSpPr>
          <p:spPr bwMode="auto">
            <a:xfrm>
              <a:off x="3466" y="2538"/>
              <a:ext cx="559" cy="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a:solidFill>
                    <a:srgbClr val="000000"/>
                  </a:solidFill>
                  <a:latin typeface="Times New Roman" panose="02020603050405020304" pitchFamily="18" charset="0"/>
                </a:rPr>
                <a:t>10000</a:t>
              </a:r>
              <a:endParaRPr lang="en-US" altLang="en-US" sz="2000">
                <a:latin typeface="Times New Roman" panose="02020603050405020304" pitchFamily="18" charset="0"/>
              </a:endParaRPr>
            </a:p>
          </p:txBody>
        </p:sp>
        <p:sp>
          <p:nvSpPr>
            <p:cNvPr id="5140" name="Rectangle 17">
              <a:extLst>
                <a:ext uri="{FF2B5EF4-FFF2-40B4-BE49-F238E27FC236}">
                  <a16:creationId xmlns:a16="http://schemas.microsoft.com/office/drawing/2014/main" id="{FED83C2C-C48B-4E13-B22A-AEE73C431C30}"/>
                </a:ext>
              </a:extLst>
            </p:cNvPr>
            <p:cNvSpPr>
              <a:spLocks noChangeArrowheads="1"/>
            </p:cNvSpPr>
            <p:nvPr/>
          </p:nvSpPr>
          <p:spPr bwMode="auto">
            <a:xfrm>
              <a:off x="3665" y="2268"/>
              <a:ext cx="173" cy="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a:solidFill>
                    <a:srgbClr val="000000"/>
                  </a:solidFill>
                  <a:latin typeface="Times New Roman" panose="02020603050405020304" pitchFamily="18" charset="0"/>
                </a:rPr>
                <a:t>7</a:t>
              </a:r>
              <a:endParaRPr lang="en-US" altLang="en-US" sz="2000">
                <a:latin typeface="Times New Roman" panose="02020603050405020304" pitchFamily="18" charset="0"/>
              </a:endParaRPr>
            </a:p>
          </p:txBody>
        </p:sp>
        <p:sp>
          <p:nvSpPr>
            <p:cNvPr id="5141" name="Rectangle 18">
              <a:extLst>
                <a:ext uri="{FF2B5EF4-FFF2-40B4-BE49-F238E27FC236}">
                  <a16:creationId xmlns:a16="http://schemas.microsoft.com/office/drawing/2014/main" id="{A112A14D-2F1C-4224-8BE4-937D9ADD3413}"/>
                </a:ext>
              </a:extLst>
            </p:cNvPr>
            <p:cNvSpPr>
              <a:spLocks noChangeArrowheads="1"/>
            </p:cNvSpPr>
            <p:nvPr/>
          </p:nvSpPr>
          <p:spPr bwMode="auto">
            <a:xfrm>
              <a:off x="2888" y="2538"/>
              <a:ext cx="462" cy="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a:solidFill>
                    <a:srgbClr val="000000"/>
                  </a:solidFill>
                  <a:latin typeface="Times New Roman" panose="02020603050405020304" pitchFamily="18" charset="0"/>
                </a:rPr>
                <a:t>1000</a:t>
              </a:r>
              <a:endParaRPr lang="en-US" altLang="en-US" sz="2000">
                <a:latin typeface="Times New Roman" panose="02020603050405020304" pitchFamily="18" charset="0"/>
              </a:endParaRPr>
            </a:p>
          </p:txBody>
        </p:sp>
        <p:sp>
          <p:nvSpPr>
            <p:cNvPr id="5142" name="Rectangle 19">
              <a:extLst>
                <a:ext uri="{FF2B5EF4-FFF2-40B4-BE49-F238E27FC236}">
                  <a16:creationId xmlns:a16="http://schemas.microsoft.com/office/drawing/2014/main" id="{0CAA6A0B-6D50-4969-9CB4-0C41A47D0455}"/>
                </a:ext>
              </a:extLst>
            </p:cNvPr>
            <p:cNvSpPr>
              <a:spLocks noChangeArrowheads="1"/>
            </p:cNvSpPr>
            <p:nvPr/>
          </p:nvSpPr>
          <p:spPr bwMode="auto">
            <a:xfrm>
              <a:off x="3043" y="2268"/>
              <a:ext cx="173" cy="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a:solidFill>
                    <a:srgbClr val="000000"/>
                  </a:solidFill>
                  <a:latin typeface="Times New Roman" panose="02020603050405020304" pitchFamily="18" charset="0"/>
                </a:rPr>
                <a:t>4</a:t>
              </a:r>
              <a:endParaRPr lang="en-US" altLang="en-US" sz="2000">
                <a:latin typeface="Times New Roman" panose="02020603050405020304" pitchFamily="18" charset="0"/>
              </a:endParaRPr>
            </a:p>
          </p:txBody>
        </p:sp>
        <p:sp>
          <p:nvSpPr>
            <p:cNvPr id="5143" name="Rectangle 20">
              <a:extLst>
                <a:ext uri="{FF2B5EF4-FFF2-40B4-BE49-F238E27FC236}">
                  <a16:creationId xmlns:a16="http://schemas.microsoft.com/office/drawing/2014/main" id="{9989DB5B-9D3F-4247-AF74-128A65FFDA6B}"/>
                </a:ext>
              </a:extLst>
            </p:cNvPr>
            <p:cNvSpPr>
              <a:spLocks noChangeArrowheads="1"/>
            </p:cNvSpPr>
            <p:nvPr/>
          </p:nvSpPr>
          <p:spPr bwMode="auto">
            <a:xfrm>
              <a:off x="2407" y="2538"/>
              <a:ext cx="366" cy="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a:solidFill>
                    <a:srgbClr val="000000"/>
                  </a:solidFill>
                  <a:latin typeface="Times New Roman" panose="02020603050405020304" pitchFamily="18" charset="0"/>
                </a:rPr>
                <a:t>100</a:t>
              </a:r>
              <a:endParaRPr lang="en-US" altLang="en-US" sz="2000">
                <a:latin typeface="Times New Roman" panose="02020603050405020304" pitchFamily="18" charset="0"/>
              </a:endParaRPr>
            </a:p>
          </p:txBody>
        </p:sp>
        <p:sp>
          <p:nvSpPr>
            <p:cNvPr id="5144" name="Rectangle 21">
              <a:extLst>
                <a:ext uri="{FF2B5EF4-FFF2-40B4-BE49-F238E27FC236}">
                  <a16:creationId xmlns:a16="http://schemas.microsoft.com/office/drawing/2014/main" id="{829E7305-FDEC-4C3E-B823-9925351F1420}"/>
                </a:ext>
              </a:extLst>
            </p:cNvPr>
            <p:cNvSpPr>
              <a:spLocks noChangeArrowheads="1"/>
            </p:cNvSpPr>
            <p:nvPr/>
          </p:nvSpPr>
          <p:spPr bwMode="auto">
            <a:xfrm>
              <a:off x="2510" y="2268"/>
              <a:ext cx="173" cy="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a:solidFill>
                    <a:srgbClr val="000000"/>
                  </a:solidFill>
                  <a:latin typeface="Times New Roman" panose="02020603050405020304" pitchFamily="18" charset="0"/>
                </a:rPr>
                <a:t>1</a:t>
              </a:r>
              <a:endParaRPr lang="en-US" altLang="en-US" sz="2000">
                <a:latin typeface="Times New Roman" panose="02020603050405020304" pitchFamily="18" charset="0"/>
              </a:endParaRPr>
            </a:p>
          </p:txBody>
        </p:sp>
        <p:sp>
          <p:nvSpPr>
            <p:cNvPr id="5145" name="Rectangle 22">
              <a:extLst>
                <a:ext uri="{FF2B5EF4-FFF2-40B4-BE49-F238E27FC236}">
                  <a16:creationId xmlns:a16="http://schemas.microsoft.com/office/drawing/2014/main" id="{45BBE6F0-2075-4346-B922-2BD1560443A5}"/>
                </a:ext>
              </a:extLst>
            </p:cNvPr>
            <p:cNvSpPr>
              <a:spLocks noChangeArrowheads="1"/>
            </p:cNvSpPr>
            <p:nvPr/>
          </p:nvSpPr>
          <p:spPr bwMode="auto">
            <a:xfrm>
              <a:off x="2022" y="2538"/>
              <a:ext cx="270" cy="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a:solidFill>
                    <a:srgbClr val="000000"/>
                  </a:solidFill>
                  <a:latin typeface="Times New Roman" panose="02020603050405020304" pitchFamily="18" charset="0"/>
                </a:rPr>
                <a:t>10</a:t>
              </a:r>
              <a:endParaRPr lang="en-US" altLang="en-US" sz="2000">
                <a:latin typeface="Times New Roman" panose="02020603050405020304" pitchFamily="18" charset="0"/>
              </a:endParaRPr>
            </a:p>
          </p:txBody>
        </p:sp>
        <p:sp>
          <p:nvSpPr>
            <p:cNvPr id="5146" name="Rectangle 23">
              <a:extLst>
                <a:ext uri="{FF2B5EF4-FFF2-40B4-BE49-F238E27FC236}">
                  <a16:creationId xmlns:a16="http://schemas.microsoft.com/office/drawing/2014/main" id="{AA9498D6-526F-47EC-B68A-15D2F09D98B8}"/>
                </a:ext>
              </a:extLst>
            </p:cNvPr>
            <p:cNvSpPr>
              <a:spLocks noChangeArrowheads="1"/>
            </p:cNvSpPr>
            <p:nvPr/>
          </p:nvSpPr>
          <p:spPr bwMode="auto">
            <a:xfrm>
              <a:off x="2077" y="2268"/>
              <a:ext cx="173" cy="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a:solidFill>
                    <a:srgbClr val="000000"/>
                  </a:solidFill>
                  <a:latin typeface="Times New Roman" panose="02020603050405020304" pitchFamily="18" charset="0"/>
                </a:rPr>
                <a:t>8</a:t>
              </a:r>
              <a:endParaRPr lang="en-US" altLang="en-US" sz="2000">
                <a:latin typeface="Times New Roman" panose="02020603050405020304" pitchFamily="18" charset="0"/>
              </a:endParaRPr>
            </a:p>
          </p:txBody>
        </p:sp>
        <p:sp>
          <p:nvSpPr>
            <p:cNvPr id="5147" name="Rectangle 24">
              <a:extLst>
                <a:ext uri="{FF2B5EF4-FFF2-40B4-BE49-F238E27FC236}">
                  <a16:creationId xmlns:a16="http://schemas.microsoft.com/office/drawing/2014/main" id="{44D1D08F-0E96-45A4-9DD1-AFF5B66A49CB}"/>
                </a:ext>
              </a:extLst>
            </p:cNvPr>
            <p:cNvSpPr>
              <a:spLocks noChangeArrowheads="1"/>
            </p:cNvSpPr>
            <p:nvPr/>
          </p:nvSpPr>
          <p:spPr bwMode="auto">
            <a:xfrm>
              <a:off x="1751" y="2388"/>
              <a:ext cx="173" cy="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a:solidFill>
                    <a:srgbClr val="000000"/>
                  </a:solidFill>
                  <a:latin typeface="Times New Roman" panose="02020603050405020304" pitchFamily="18" charset="0"/>
                </a:rPr>
                <a:t>5</a:t>
              </a:r>
              <a:endParaRPr lang="en-US" altLang="en-US" sz="2000">
                <a:latin typeface="Times New Roman" panose="02020603050405020304" pitchFamily="18" charset="0"/>
              </a:endParaRPr>
            </a:p>
          </p:txBody>
        </p:sp>
        <p:sp>
          <p:nvSpPr>
            <p:cNvPr id="5148" name="Rectangle 25">
              <a:extLst>
                <a:ext uri="{FF2B5EF4-FFF2-40B4-BE49-F238E27FC236}">
                  <a16:creationId xmlns:a16="http://schemas.microsoft.com/office/drawing/2014/main" id="{4B7B8017-E8E5-486B-B778-C96523151DA6}"/>
                </a:ext>
              </a:extLst>
            </p:cNvPr>
            <p:cNvSpPr>
              <a:spLocks noChangeArrowheads="1"/>
            </p:cNvSpPr>
            <p:nvPr/>
          </p:nvSpPr>
          <p:spPr bwMode="auto">
            <a:xfrm>
              <a:off x="3324" y="2366"/>
              <a:ext cx="221" cy="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a:solidFill>
                    <a:srgbClr val="000000"/>
                  </a:solidFill>
                  <a:latin typeface="Symbol" panose="05050102010706020507" pitchFamily="18" charset="2"/>
                </a:rPr>
                <a:t>+</a:t>
              </a:r>
              <a:endParaRPr lang="en-US" altLang="en-US" sz="2000">
                <a:latin typeface="Times New Roman" panose="02020603050405020304" pitchFamily="18" charset="0"/>
              </a:endParaRPr>
            </a:p>
          </p:txBody>
        </p:sp>
        <p:sp>
          <p:nvSpPr>
            <p:cNvPr id="5149" name="Rectangle 26">
              <a:extLst>
                <a:ext uri="{FF2B5EF4-FFF2-40B4-BE49-F238E27FC236}">
                  <a16:creationId xmlns:a16="http://schemas.microsoft.com/office/drawing/2014/main" id="{87AC948C-1E32-438C-A1BE-A75DF9E9A3DE}"/>
                </a:ext>
              </a:extLst>
            </p:cNvPr>
            <p:cNvSpPr>
              <a:spLocks noChangeArrowheads="1"/>
            </p:cNvSpPr>
            <p:nvPr/>
          </p:nvSpPr>
          <p:spPr bwMode="auto">
            <a:xfrm>
              <a:off x="2747" y="2366"/>
              <a:ext cx="221" cy="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a:solidFill>
                    <a:srgbClr val="000000"/>
                  </a:solidFill>
                  <a:latin typeface="Symbol" panose="05050102010706020507" pitchFamily="18" charset="2"/>
                </a:rPr>
                <a:t>+</a:t>
              </a:r>
              <a:endParaRPr lang="en-US" altLang="en-US" sz="2000">
                <a:latin typeface="Times New Roman" panose="02020603050405020304" pitchFamily="18" charset="0"/>
              </a:endParaRPr>
            </a:p>
          </p:txBody>
        </p:sp>
        <p:sp>
          <p:nvSpPr>
            <p:cNvPr id="5150" name="Rectangle 27">
              <a:extLst>
                <a:ext uri="{FF2B5EF4-FFF2-40B4-BE49-F238E27FC236}">
                  <a16:creationId xmlns:a16="http://schemas.microsoft.com/office/drawing/2014/main" id="{23B2CF28-72ED-4EAE-8316-9C3869B6D940}"/>
                </a:ext>
              </a:extLst>
            </p:cNvPr>
            <p:cNvSpPr>
              <a:spLocks noChangeArrowheads="1"/>
            </p:cNvSpPr>
            <p:nvPr/>
          </p:nvSpPr>
          <p:spPr bwMode="auto">
            <a:xfrm>
              <a:off x="2265" y="2366"/>
              <a:ext cx="221" cy="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a:solidFill>
                    <a:srgbClr val="000000"/>
                  </a:solidFill>
                  <a:latin typeface="Symbol" panose="05050102010706020507" pitchFamily="18" charset="2"/>
                </a:rPr>
                <a:t>+</a:t>
              </a:r>
              <a:endParaRPr lang="en-US" altLang="en-US" sz="2000">
                <a:latin typeface="Times New Roman" panose="02020603050405020304" pitchFamily="18" charset="0"/>
              </a:endParaRPr>
            </a:p>
          </p:txBody>
        </p:sp>
        <p:sp>
          <p:nvSpPr>
            <p:cNvPr id="5151" name="Rectangle 28">
              <a:extLst>
                <a:ext uri="{FF2B5EF4-FFF2-40B4-BE49-F238E27FC236}">
                  <a16:creationId xmlns:a16="http://schemas.microsoft.com/office/drawing/2014/main" id="{2D604C6A-04FD-4630-BEC3-F1347D113AC6}"/>
                </a:ext>
              </a:extLst>
            </p:cNvPr>
            <p:cNvSpPr>
              <a:spLocks noChangeArrowheads="1"/>
            </p:cNvSpPr>
            <p:nvPr/>
          </p:nvSpPr>
          <p:spPr bwMode="auto">
            <a:xfrm>
              <a:off x="1880" y="2366"/>
              <a:ext cx="221" cy="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a:solidFill>
                    <a:srgbClr val="000000"/>
                  </a:solidFill>
                  <a:latin typeface="Symbol" panose="05050102010706020507" pitchFamily="18" charset="2"/>
                </a:rPr>
                <a:t>+</a:t>
              </a:r>
              <a:endParaRPr lang="en-US" altLang="en-US" sz="2000">
                <a:latin typeface="Times New Roman" panose="02020603050405020304" pitchFamily="18" charset="0"/>
              </a:endParaRPr>
            </a:p>
          </p:txBody>
        </p:sp>
      </p:grpSp>
      <p:grpSp>
        <p:nvGrpSpPr>
          <p:cNvPr id="3" name="Group 30">
            <a:extLst>
              <a:ext uri="{FF2B5EF4-FFF2-40B4-BE49-F238E27FC236}">
                <a16:creationId xmlns:a16="http://schemas.microsoft.com/office/drawing/2014/main" id="{A1B9F859-EDB0-4126-87F6-6CF387956AFC}"/>
              </a:ext>
            </a:extLst>
          </p:cNvPr>
          <p:cNvGrpSpPr>
            <a:grpSpLocks noChangeAspect="1"/>
          </p:cNvGrpSpPr>
          <p:nvPr/>
        </p:nvGrpSpPr>
        <p:grpSpPr bwMode="auto">
          <a:xfrm>
            <a:off x="3881438" y="5226050"/>
            <a:ext cx="1041400" cy="785813"/>
            <a:chOff x="2496" y="3408"/>
            <a:chExt cx="655" cy="495"/>
          </a:xfrm>
        </p:grpSpPr>
        <p:sp>
          <p:nvSpPr>
            <p:cNvPr id="5129" name="AutoShape 29">
              <a:extLst>
                <a:ext uri="{FF2B5EF4-FFF2-40B4-BE49-F238E27FC236}">
                  <a16:creationId xmlns:a16="http://schemas.microsoft.com/office/drawing/2014/main" id="{6655912D-6498-4585-A05D-4C90C2A3E409}"/>
                </a:ext>
              </a:extLst>
            </p:cNvPr>
            <p:cNvSpPr>
              <a:spLocks noChangeAspect="1" noChangeArrowheads="1" noTextEdit="1"/>
            </p:cNvSpPr>
            <p:nvPr/>
          </p:nvSpPr>
          <p:spPr bwMode="auto">
            <a:xfrm>
              <a:off x="2496" y="3408"/>
              <a:ext cx="655" cy="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130" name="Line 31">
              <a:extLst>
                <a:ext uri="{FF2B5EF4-FFF2-40B4-BE49-F238E27FC236}">
                  <a16:creationId xmlns:a16="http://schemas.microsoft.com/office/drawing/2014/main" id="{9BAB3029-6929-4031-A42B-5E85E4ED8B82}"/>
                </a:ext>
              </a:extLst>
            </p:cNvPr>
            <p:cNvSpPr>
              <a:spLocks noChangeShapeType="1"/>
            </p:cNvSpPr>
            <p:nvPr/>
          </p:nvSpPr>
          <p:spPr bwMode="auto">
            <a:xfrm>
              <a:off x="2639" y="3663"/>
              <a:ext cx="478" cy="1"/>
            </a:xfrm>
            <a:prstGeom prst="line">
              <a:avLst/>
            </a:prstGeom>
            <a:noFill/>
            <a:ln w="174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131" name="Rectangle 32">
              <a:extLst>
                <a:ext uri="{FF2B5EF4-FFF2-40B4-BE49-F238E27FC236}">
                  <a16:creationId xmlns:a16="http://schemas.microsoft.com/office/drawing/2014/main" id="{8C964E83-5E13-4B0E-B031-559FBA7C831F}"/>
                </a:ext>
              </a:extLst>
            </p:cNvPr>
            <p:cNvSpPr>
              <a:spLocks noChangeArrowheads="1"/>
            </p:cNvSpPr>
            <p:nvPr/>
          </p:nvSpPr>
          <p:spPr bwMode="auto">
            <a:xfrm>
              <a:off x="2631" y="3690"/>
              <a:ext cx="559" cy="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a:solidFill>
                    <a:srgbClr val="000000"/>
                  </a:solidFill>
                  <a:latin typeface="Times New Roman" panose="02020603050405020304" pitchFamily="18" charset="0"/>
                </a:rPr>
                <a:t>10000</a:t>
              </a:r>
              <a:endParaRPr lang="en-US" altLang="en-US" sz="2000">
                <a:latin typeface="Times New Roman" panose="02020603050405020304" pitchFamily="18" charset="0"/>
              </a:endParaRPr>
            </a:p>
          </p:txBody>
        </p:sp>
        <p:sp>
          <p:nvSpPr>
            <p:cNvPr id="5132" name="Rectangle 33">
              <a:extLst>
                <a:ext uri="{FF2B5EF4-FFF2-40B4-BE49-F238E27FC236}">
                  <a16:creationId xmlns:a16="http://schemas.microsoft.com/office/drawing/2014/main" id="{71C6457A-BA0A-4CEF-ADC8-61CB8B05E702}"/>
                </a:ext>
              </a:extLst>
            </p:cNvPr>
            <p:cNvSpPr>
              <a:spLocks noChangeArrowheads="1"/>
            </p:cNvSpPr>
            <p:nvPr/>
          </p:nvSpPr>
          <p:spPr bwMode="auto">
            <a:xfrm>
              <a:off x="2683" y="3420"/>
              <a:ext cx="462" cy="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a:solidFill>
                    <a:srgbClr val="000000"/>
                  </a:solidFill>
                  <a:latin typeface="Times New Roman" panose="02020603050405020304" pitchFamily="18" charset="0"/>
                </a:rPr>
                <a:t>8147</a:t>
              </a:r>
              <a:endParaRPr lang="en-US" altLang="en-US" sz="2000">
                <a:latin typeface="Times New Roman" panose="02020603050405020304" pitchFamily="18" charset="0"/>
              </a:endParaRPr>
            </a:p>
          </p:txBody>
        </p:sp>
        <p:sp>
          <p:nvSpPr>
            <p:cNvPr id="5133" name="Rectangle 34">
              <a:extLst>
                <a:ext uri="{FF2B5EF4-FFF2-40B4-BE49-F238E27FC236}">
                  <a16:creationId xmlns:a16="http://schemas.microsoft.com/office/drawing/2014/main" id="{E4CC1C7A-BC38-4BB2-B994-8A138CB9D297}"/>
                </a:ext>
              </a:extLst>
            </p:cNvPr>
            <p:cNvSpPr>
              <a:spLocks noChangeArrowheads="1"/>
            </p:cNvSpPr>
            <p:nvPr/>
          </p:nvSpPr>
          <p:spPr bwMode="auto">
            <a:xfrm>
              <a:off x="2519" y="3540"/>
              <a:ext cx="173" cy="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a:solidFill>
                    <a:srgbClr val="000000"/>
                  </a:solidFill>
                  <a:latin typeface="Times New Roman" panose="02020603050405020304" pitchFamily="18" charset="0"/>
                </a:rPr>
                <a:t>5</a:t>
              </a:r>
              <a:endParaRPr lang="en-US" altLang="en-US" sz="2000">
                <a:latin typeface="Times New Roman" panose="02020603050405020304" pitchFamily="18" charset="0"/>
              </a:endParaRPr>
            </a:p>
          </p:txBody>
        </p:sp>
      </p:grpSp>
      <p:sp>
        <p:nvSpPr>
          <p:cNvPr id="5128" name="TextBox 3">
            <a:extLst>
              <a:ext uri="{FF2B5EF4-FFF2-40B4-BE49-F238E27FC236}">
                <a16:creationId xmlns:a16="http://schemas.microsoft.com/office/drawing/2014/main" id="{FDDE3582-8F12-4737-895E-851BBAB8C988}"/>
              </a:ext>
            </a:extLst>
          </p:cNvPr>
          <p:cNvSpPr txBox="1">
            <a:spLocks noChangeArrowheads="1"/>
          </p:cNvSpPr>
          <p:nvPr/>
        </p:nvSpPr>
        <p:spPr bwMode="auto">
          <a:xfrm>
            <a:off x="1687513" y="6243638"/>
            <a:ext cx="5937250" cy="40005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000">
                <a:latin typeface="Times New Roman" panose="02020603050405020304" pitchFamily="18" charset="0"/>
              </a:rPr>
              <a:t>(expended form thus means showing the denominators.)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224"/>
                                        </p:tgtEl>
                                        <p:attrNameLst>
                                          <p:attrName>style.visibility</p:attrName>
                                        </p:attrNameLst>
                                      </p:cBhvr>
                                      <p:to>
                                        <p:strVal val="visible"/>
                                      </p:to>
                                    </p:set>
                                    <p:animEffect transition="in" filter="wipe(left)">
                                      <p:cBhvr>
                                        <p:cTn id="12" dur="1000"/>
                                        <p:tgtEl>
                                          <p:spTgt spid="9224"/>
                                        </p:tgtEl>
                                      </p:cBhvr>
                                    </p:animEffect>
                                  </p:childTnLst>
                                </p:cTn>
                              </p:par>
                            </p:childTnLst>
                          </p:cTn>
                        </p:par>
                        <p:par>
                          <p:cTn id="13" fill="hold" nodeType="afterGroup">
                            <p:stCondLst>
                              <p:cond delay="1000"/>
                            </p:stCondLst>
                            <p:childTnLst>
                              <p:par>
                                <p:cTn id="14" presetID="22" presetClass="entr" presetSubtype="8"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left)">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12" descr="http://www.momorialcards.com/images/light_textured_backround.jpg">
            <a:extLst>
              <a:ext uri="{FF2B5EF4-FFF2-40B4-BE49-F238E27FC236}">
                <a16:creationId xmlns:a16="http://schemas.microsoft.com/office/drawing/2014/main" id="{25E5764D-D204-4705-A946-39495AFC19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706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TextBox 1">
            <a:extLst>
              <a:ext uri="{FF2B5EF4-FFF2-40B4-BE49-F238E27FC236}">
                <a16:creationId xmlns:a16="http://schemas.microsoft.com/office/drawing/2014/main" id="{48B55CD4-182E-42A5-AC21-FA6B444B674C}"/>
              </a:ext>
            </a:extLst>
          </p:cNvPr>
          <p:cNvSpPr txBox="1">
            <a:spLocks noChangeArrowheads="1"/>
          </p:cNvSpPr>
          <p:nvPr/>
        </p:nvSpPr>
        <p:spPr bwMode="auto">
          <a:xfrm>
            <a:off x="3554413" y="573088"/>
            <a:ext cx="18399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000" b="1">
                <a:latin typeface="Times New Roman" panose="02020603050405020304" pitchFamily="18" charset="0"/>
              </a:rPr>
              <a:t>Historical Note</a:t>
            </a:r>
          </a:p>
        </p:txBody>
      </p:sp>
      <p:sp>
        <p:nvSpPr>
          <p:cNvPr id="6148" name="TextBox 2">
            <a:extLst>
              <a:ext uri="{FF2B5EF4-FFF2-40B4-BE49-F238E27FC236}">
                <a16:creationId xmlns:a16="http://schemas.microsoft.com/office/drawing/2014/main" id="{AF1E15FC-95C7-4AB3-A02C-D3518D72B4BE}"/>
              </a:ext>
            </a:extLst>
          </p:cNvPr>
          <p:cNvSpPr txBox="1">
            <a:spLocks noChangeArrowheads="1"/>
          </p:cNvSpPr>
          <p:nvPr/>
        </p:nvSpPr>
        <p:spPr bwMode="auto">
          <a:xfrm>
            <a:off x="814388" y="1120775"/>
            <a:ext cx="7859712" cy="224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000">
                <a:latin typeface="Times New Roman" panose="02020603050405020304" pitchFamily="18" charset="0"/>
              </a:rPr>
              <a:t>The Babylonians did not have specific symbols for fractions, they simply extended their numbers to include fractions in sixtieths.</a:t>
            </a:r>
          </a:p>
          <a:p>
            <a:pPr>
              <a:spcBef>
                <a:spcPct val="0"/>
              </a:spcBef>
              <a:buFontTx/>
              <a:buNone/>
            </a:pPr>
            <a:r>
              <a:rPr lang="en-US" altLang="en-US" sz="2000">
                <a:latin typeface="Times New Roman" panose="02020603050405020304" pitchFamily="18" charset="0"/>
              </a:rPr>
              <a:t>In other words, they did not show the denominator of the fractions, you need to guess from the context. This is exactly the same as what we do in decimals.</a:t>
            </a:r>
          </a:p>
          <a:p>
            <a:pPr>
              <a:spcBef>
                <a:spcPct val="0"/>
              </a:spcBef>
              <a:buFontTx/>
              <a:buNone/>
            </a:pPr>
            <a:r>
              <a:rPr lang="en-US" altLang="en-US" sz="2000">
                <a:latin typeface="Times New Roman" panose="02020603050405020304" pitchFamily="18" charset="0"/>
              </a:rPr>
              <a:t>However, the Babylonians </a:t>
            </a:r>
            <a:r>
              <a:rPr lang="en-US" altLang="en-US" sz="2000">
                <a:solidFill>
                  <a:srgbClr val="FF0000"/>
                </a:solidFill>
                <a:latin typeface="Times New Roman" panose="02020603050405020304" pitchFamily="18" charset="0"/>
              </a:rPr>
              <a:t>did not have a decimal point</a:t>
            </a:r>
            <a:r>
              <a:rPr lang="en-US" altLang="en-US" sz="2000">
                <a:latin typeface="Times New Roman" panose="02020603050405020304" pitchFamily="18" charset="0"/>
              </a:rPr>
              <a:t>, and thus it was difficult to distinguish the fractions from the whole number.</a:t>
            </a:r>
          </a:p>
        </p:txBody>
      </p:sp>
      <p:grpSp>
        <p:nvGrpSpPr>
          <p:cNvPr id="6149" name="Group 13">
            <a:extLst>
              <a:ext uri="{FF2B5EF4-FFF2-40B4-BE49-F238E27FC236}">
                <a16:creationId xmlns:a16="http://schemas.microsoft.com/office/drawing/2014/main" id="{3048F52F-A0FF-4100-A82B-AB41A43B9628}"/>
              </a:ext>
            </a:extLst>
          </p:cNvPr>
          <p:cNvGrpSpPr>
            <a:grpSpLocks noChangeAspect="1"/>
          </p:cNvGrpSpPr>
          <p:nvPr/>
        </p:nvGrpSpPr>
        <p:grpSpPr bwMode="auto">
          <a:xfrm>
            <a:off x="1571625" y="3757613"/>
            <a:ext cx="917575" cy="565150"/>
            <a:chOff x="2470996" y="3855394"/>
            <a:chExt cx="1529023" cy="942638"/>
          </a:xfrm>
        </p:grpSpPr>
        <p:grpSp>
          <p:nvGrpSpPr>
            <p:cNvPr id="6179" name="Group 4">
              <a:extLst>
                <a:ext uri="{FF2B5EF4-FFF2-40B4-BE49-F238E27FC236}">
                  <a16:creationId xmlns:a16="http://schemas.microsoft.com/office/drawing/2014/main" id="{255BA3F5-CDB3-4F00-B4B7-22CFC06CF02D}"/>
                </a:ext>
              </a:extLst>
            </p:cNvPr>
            <p:cNvGrpSpPr>
              <a:grpSpLocks/>
            </p:cNvGrpSpPr>
            <p:nvPr/>
          </p:nvGrpSpPr>
          <p:grpSpPr bwMode="auto">
            <a:xfrm>
              <a:off x="2470996" y="4164178"/>
              <a:ext cx="183365" cy="393079"/>
              <a:chOff x="2464419" y="4131527"/>
              <a:chExt cx="234175" cy="524106"/>
            </a:xfrm>
          </p:grpSpPr>
          <p:sp>
            <p:nvSpPr>
              <p:cNvPr id="4" name="Isosceles Triangle 3">
                <a:extLst>
                  <a:ext uri="{FF2B5EF4-FFF2-40B4-BE49-F238E27FC236}">
                    <a16:creationId xmlns:a16="http://schemas.microsoft.com/office/drawing/2014/main" id="{35E2DCBE-13C5-4B9B-8D2E-2FEEA27D6918}"/>
                  </a:ext>
                </a:extLst>
              </p:cNvPr>
              <p:cNvSpPr/>
              <p:nvPr/>
            </p:nvSpPr>
            <p:spPr>
              <a:xfrm>
                <a:off x="2464419" y="4132879"/>
                <a:ext cx="233111" cy="261256"/>
              </a:xfrm>
              <a:prstGeom prst="triangle">
                <a:avLst/>
              </a:prstGeom>
              <a:solidFill>
                <a:srgbClr val="0C00F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Isosceles Triangle 5">
                <a:extLst>
                  <a:ext uri="{FF2B5EF4-FFF2-40B4-BE49-F238E27FC236}">
                    <a16:creationId xmlns:a16="http://schemas.microsoft.com/office/drawing/2014/main" id="{F0C21105-5CCA-456B-8F23-7780D8047A43}"/>
                  </a:ext>
                </a:extLst>
              </p:cNvPr>
              <p:cNvSpPr/>
              <p:nvPr/>
            </p:nvSpPr>
            <p:spPr>
              <a:xfrm>
                <a:off x="2464419" y="4394135"/>
                <a:ext cx="233111" cy="261256"/>
              </a:xfrm>
              <a:prstGeom prst="triangle">
                <a:avLst/>
              </a:prstGeom>
              <a:solidFill>
                <a:srgbClr val="0C00F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7" name="Isosceles Triangle 6">
              <a:extLst>
                <a:ext uri="{FF2B5EF4-FFF2-40B4-BE49-F238E27FC236}">
                  <a16:creationId xmlns:a16="http://schemas.microsoft.com/office/drawing/2014/main" id="{4F2E6758-4F0F-49FC-933C-5DA2F64A72C2}"/>
                </a:ext>
              </a:extLst>
            </p:cNvPr>
            <p:cNvSpPr/>
            <p:nvPr/>
          </p:nvSpPr>
          <p:spPr>
            <a:xfrm rot="10800000">
              <a:off x="2822831" y="4085757"/>
              <a:ext cx="275118" cy="492502"/>
            </a:xfrm>
            <a:prstGeom prst="triangle">
              <a:avLst/>
            </a:prstGeom>
            <a:solidFill>
              <a:srgbClr val="0C00F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 name="Isosceles Triangle 14">
              <a:extLst>
                <a:ext uri="{FF2B5EF4-FFF2-40B4-BE49-F238E27FC236}">
                  <a16:creationId xmlns:a16="http://schemas.microsoft.com/office/drawing/2014/main" id="{D92FADA7-61DE-424E-9329-D9519CB556B0}"/>
                </a:ext>
              </a:extLst>
            </p:cNvPr>
            <p:cNvSpPr/>
            <p:nvPr/>
          </p:nvSpPr>
          <p:spPr>
            <a:xfrm rot="10800000">
              <a:off x="3179955" y="3855394"/>
              <a:ext cx="272474" cy="492502"/>
            </a:xfrm>
            <a:prstGeom prst="triangle">
              <a:avLst/>
            </a:prstGeom>
            <a:solidFill>
              <a:srgbClr val="0C00F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 name="Isosceles Triangle 15">
              <a:extLst>
                <a:ext uri="{FF2B5EF4-FFF2-40B4-BE49-F238E27FC236}">
                  <a16:creationId xmlns:a16="http://schemas.microsoft.com/office/drawing/2014/main" id="{687F2B95-D4D1-4B4F-A579-47A1D6B1A3AF}"/>
                </a:ext>
              </a:extLst>
            </p:cNvPr>
            <p:cNvSpPr/>
            <p:nvPr/>
          </p:nvSpPr>
          <p:spPr>
            <a:xfrm rot="10800000">
              <a:off x="3452429" y="3855394"/>
              <a:ext cx="275118" cy="492502"/>
            </a:xfrm>
            <a:prstGeom prst="triangle">
              <a:avLst/>
            </a:prstGeom>
            <a:solidFill>
              <a:srgbClr val="0C00F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 name="Isosceles Triangle 16">
              <a:extLst>
                <a:ext uri="{FF2B5EF4-FFF2-40B4-BE49-F238E27FC236}">
                  <a16:creationId xmlns:a16="http://schemas.microsoft.com/office/drawing/2014/main" id="{8E473A8D-FEAC-4909-8DB9-FD8B4DD9273B}"/>
                </a:ext>
              </a:extLst>
            </p:cNvPr>
            <p:cNvSpPr/>
            <p:nvPr/>
          </p:nvSpPr>
          <p:spPr>
            <a:xfrm rot="10800000">
              <a:off x="3727547" y="3855394"/>
              <a:ext cx="272472" cy="492502"/>
            </a:xfrm>
            <a:prstGeom prst="triangle">
              <a:avLst/>
            </a:prstGeom>
            <a:solidFill>
              <a:srgbClr val="0C00F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 name="Isosceles Triangle 17">
              <a:extLst>
                <a:ext uri="{FF2B5EF4-FFF2-40B4-BE49-F238E27FC236}">
                  <a16:creationId xmlns:a16="http://schemas.microsoft.com/office/drawing/2014/main" id="{86E60CCB-383F-44DB-AF7C-BF5BCB22AAD0}"/>
                </a:ext>
              </a:extLst>
            </p:cNvPr>
            <p:cNvSpPr/>
            <p:nvPr/>
          </p:nvSpPr>
          <p:spPr>
            <a:xfrm rot="10800000">
              <a:off x="3179955" y="4305530"/>
              <a:ext cx="272474" cy="492502"/>
            </a:xfrm>
            <a:prstGeom prst="triangle">
              <a:avLst/>
            </a:prstGeom>
            <a:solidFill>
              <a:srgbClr val="0C00F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9" name="Isosceles Triangle 18">
              <a:extLst>
                <a:ext uri="{FF2B5EF4-FFF2-40B4-BE49-F238E27FC236}">
                  <a16:creationId xmlns:a16="http://schemas.microsoft.com/office/drawing/2014/main" id="{850AFEB3-BFDA-48FB-9087-23E052065985}"/>
                </a:ext>
              </a:extLst>
            </p:cNvPr>
            <p:cNvSpPr/>
            <p:nvPr/>
          </p:nvSpPr>
          <p:spPr>
            <a:xfrm rot="10800000">
              <a:off x="3452429" y="4305530"/>
              <a:ext cx="275118" cy="492502"/>
            </a:xfrm>
            <a:prstGeom prst="triangle">
              <a:avLst/>
            </a:prstGeom>
            <a:solidFill>
              <a:srgbClr val="0C00F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20" name="TextBox 19">
            <a:extLst>
              <a:ext uri="{FF2B5EF4-FFF2-40B4-BE49-F238E27FC236}">
                <a16:creationId xmlns:a16="http://schemas.microsoft.com/office/drawing/2014/main" id="{4787275E-C866-4ABE-8423-DE7D09B75C9E}"/>
              </a:ext>
            </a:extLst>
          </p:cNvPr>
          <p:cNvSpPr txBox="1">
            <a:spLocks noRot="1" noChangeAspect="1" noMove="1" noResize="1" noEditPoints="1" noAdjustHandles="1" noChangeArrowheads="1" noChangeShapeType="1" noTextEdit="1"/>
          </p:cNvSpPr>
          <p:nvPr/>
        </p:nvSpPr>
        <p:spPr>
          <a:xfrm>
            <a:off x="2655989" y="3708281"/>
            <a:ext cx="2770887" cy="670568"/>
          </a:xfrm>
          <a:prstGeom prst="rect">
            <a:avLst/>
          </a:prstGeom>
          <a:blipFill rotWithShape="1">
            <a:blip r:embed="rId3"/>
            <a:stretch>
              <a:fillRect/>
            </a:stretch>
          </a:blipFill>
        </p:spPr>
        <p:txBody>
          <a:bodyPr/>
          <a:lstStyle/>
          <a:p>
            <a:pPr>
              <a:defRPr/>
            </a:pPr>
            <a:r>
              <a:rPr lang="en-US">
                <a:noFill/>
              </a:rPr>
              <a:t> </a:t>
            </a:r>
          </a:p>
        </p:txBody>
      </p:sp>
      <p:grpSp>
        <p:nvGrpSpPr>
          <p:cNvPr id="6151" name="Group 20">
            <a:extLst>
              <a:ext uri="{FF2B5EF4-FFF2-40B4-BE49-F238E27FC236}">
                <a16:creationId xmlns:a16="http://schemas.microsoft.com/office/drawing/2014/main" id="{59CAAF70-1306-4275-8435-F74F44D8AFAF}"/>
              </a:ext>
            </a:extLst>
          </p:cNvPr>
          <p:cNvGrpSpPr>
            <a:grpSpLocks/>
          </p:cNvGrpSpPr>
          <p:nvPr/>
        </p:nvGrpSpPr>
        <p:grpSpPr bwMode="auto">
          <a:xfrm>
            <a:off x="1584325" y="4821238"/>
            <a:ext cx="1135063" cy="457200"/>
            <a:chOff x="1435655" y="5127426"/>
            <a:chExt cx="1135543" cy="456890"/>
          </a:xfrm>
        </p:grpSpPr>
        <p:sp>
          <p:nvSpPr>
            <p:cNvPr id="8" name="Freeform 7">
              <a:extLst>
                <a:ext uri="{FF2B5EF4-FFF2-40B4-BE49-F238E27FC236}">
                  <a16:creationId xmlns:a16="http://schemas.microsoft.com/office/drawing/2014/main" id="{65AB0066-1731-45A6-9F4D-1704D6E32678}"/>
                </a:ext>
              </a:extLst>
            </p:cNvPr>
            <p:cNvSpPr>
              <a:spLocks noChangeAspect="1"/>
            </p:cNvSpPr>
            <p:nvPr/>
          </p:nvSpPr>
          <p:spPr>
            <a:xfrm>
              <a:off x="2194801" y="5127426"/>
              <a:ext cx="212815" cy="456890"/>
            </a:xfrm>
            <a:custGeom>
              <a:avLst/>
              <a:gdLst>
                <a:gd name="connsiteX0" fmla="*/ 323386 w 362415"/>
                <a:gd name="connsiteY0" fmla="*/ 0 h 769434"/>
                <a:gd name="connsiteX1" fmla="*/ 0 w 362415"/>
                <a:gd name="connsiteY1" fmla="*/ 412595 h 769434"/>
                <a:gd name="connsiteX2" fmla="*/ 362415 w 362415"/>
                <a:gd name="connsiteY2" fmla="*/ 769434 h 769434"/>
                <a:gd name="connsiteX3" fmla="*/ 167269 w 362415"/>
                <a:gd name="connsiteY3" fmla="*/ 401444 h 769434"/>
                <a:gd name="connsiteX4" fmla="*/ 323386 w 362415"/>
                <a:gd name="connsiteY4" fmla="*/ 0 h 769434"/>
                <a:gd name="connsiteX0" fmla="*/ 359167 w 362415"/>
                <a:gd name="connsiteY0" fmla="*/ 0 h 761483"/>
                <a:gd name="connsiteX1" fmla="*/ 0 w 362415"/>
                <a:gd name="connsiteY1" fmla="*/ 404644 h 761483"/>
                <a:gd name="connsiteX2" fmla="*/ 362415 w 362415"/>
                <a:gd name="connsiteY2" fmla="*/ 761483 h 761483"/>
                <a:gd name="connsiteX3" fmla="*/ 167269 w 362415"/>
                <a:gd name="connsiteY3" fmla="*/ 393493 h 761483"/>
                <a:gd name="connsiteX4" fmla="*/ 359167 w 362415"/>
                <a:gd name="connsiteY4" fmla="*/ 0 h 761483"/>
                <a:gd name="connsiteX0" fmla="*/ 359167 w 362415"/>
                <a:gd name="connsiteY0" fmla="*/ 0 h 761483"/>
                <a:gd name="connsiteX1" fmla="*/ 0 w 362415"/>
                <a:gd name="connsiteY1" fmla="*/ 404644 h 761483"/>
                <a:gd name="connsiteX2" fmla="*/ 362415 w 362415"/>
                <a:gd name="connsiteY2" fmla="*/ 761483 h 761483"/>
                <a:gd name="connsiteX3" fmla="*/ 207026 w 362415"/>
                <a:gd name="connsiteY3" fmla="*/ 397468 h 761483"/>
                <a:gd name="connsiteX4" fmla="*/ 359167 w 362415"/>
                <a:gd name="connsiteY4" fmla="*/ 0 h 761483"/>
                <a:gd name="connsiteX0" fmla="*/ 351216 w 354464"/>
                <a:gd name="connsiteY0" fmla="*/ 0 h 761483"/>
                <a:gd name="connsiteX1" fmla="*/ 0 w 354464"/>
                <a:gd name="connsiteY1" fmla="*/ 376815 h 761483"/>
                <a:gd name="connsiteX2" fmla="*/ 354464 w 354464"/>
                <a:gd name="connsiteY2" fmla="*/ 761483 h 761483"/>
                <a:gd name="connsiteX3" fmla="*/ 199075 w 354464"/>
                <a:gd name="connsiteY3" fmla="*/ 397468 h 761483"/>
                <a:gd name="connsiteX4" fmla="*/ 351216 w 354464"/>
                <a:gd name="connsiteY4" fmla="*/ 0 h 761483"/>
                <a:gd name="connsiteX0" fmla="*/ 351216 w 354464"/>
                <a:gd name="connsiteY0" fmla="*/ 0 h 761483"/>
                <a:gd name="connsiteX1" fmla="*/ 0 w 354464"/>
                <a:gd name="connsiteY1" fmla="*/ 376815 h 761483"/>
                <a:gd name="connsiteX2" fmla="*/ 354464 w 354464"/>
                <a:gd name="connsiteY2" fmla="*/ 761483 h 761483"/>
                <a:gd name="connsiteX3" fmla="*/ 211002 w 354464"/>
                <a:gd name="connsiteY3" fmla="*/ 381566 h 761483"/>
                <a:gd name="connsiteX4" fmla="*/ 351216 w 354464"/>
                <a:gd name="connsiteY4" fmla="*/ 0 h 7614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464" h="761483">
                  <a:moveTo>
                    <a:pt x="351216" y="0"/>
                  </a:moveTo>
                  <a:lnTo>
                    <a:pt x="0" y="376815"/>
                  </a:lnTo>
                  <a:lnTo>
                    <a:pt x="354464" y="761483"/>
                  </a:lnTo>
                  <a:lnTo>
                    <a:pt x="211002" y="381566"/>
                  </a:lnTo>
                  <a:lnTo>
                    <a:pt x="351216" y="0"/>
                  </a:lnTo>
                  <a:close/>
                </a:path>
              </a:pathLst>
            </a:custGeom>
            <a:solidFill>
              <a:srgbClr val="0C00F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6170" name="Group 22">
              <a:extLst>
                <a:ext uri="{FF2B5EF4-FFF2-40B4-BE49-F238E27FC236}">
                  <a16:creationId xmlns:a16="http://schemas.microsoft.com/office/drawing/2014/main" id="{8473C2B9-9ED5-47FE-8C73-A52C2C43D250}"/>
                </a:ext>
              </a:extLst>
            </p:cNvPr>
            <p:cNvGrpSpPr>
              <a:grpSpLocks/>
            </p:cNvGrpSpPr>
            <p:nvPr/>
          </p:nvGrpSpPr>
          <p:grpSpPr bwMode="auto">
            <a:xfrm>
              <a:off x="1435655" y="5245074"/>
              <a:ext cx="110019" cy="235847"/>
              <a:chOff x="2464419" y="4131527"/>
              <a:chExt cx="234175" cy="524106"/>
            </a:xfrm>
          </p:grpSpPr>
          <p:sp>
            <p:nvSpPr>
              <p:cNvPr id="30" name="Isosceles Triangle 29">
                <a:extLst>
                  <a:ext uri="{FF2B5EF4-FFF2-40B4-BE49-F238E27FC236}">
                    <a16:creationId xmlns:a16="http://schemas.microsoft.com/office/drawing/2014/main" id="{35653FB7-114D-44D9-9210-47D46E44D6DB}"/>
                  </a:ext>
                </a:extLst>
              </p:cNvPr>
              <p:cNvSpPr/>
              <p:nvPr/>
            </p:nvSpPr>
            <p:spPr>
              <a:xfrm>
                <a:off x="2464419" y="4130965"/>
                <a:ext cx="233251" cy="264404"/>
              </a:xfrm>
              <a:prstGeom prst="triangle">
                <a:avLst/>
              </a:prstGeom>
              <a:solidFill>
                <a:srgbClr val="0C00F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1" name="Isosceles Triangle 30">
                <a:extLst>
                  <a:ext uri="{FF2B5EF4-FFF2-40B4-BE49-F238E27FC236}">
                    <a16:creationId xmlns:a16="http://schemas.microsoft.com/office/drawing/2014/main" id="{AA92A9EE-94C9-4C23-99B4-7B0775289145}"/>
                  </a:ext>
                </a:extLst>
              </p:cNvPr>
              <p:cNvSpPr/>
              <p:nvPr/>
            </p:nvSpPr>
            <p:spPr>
              <a:xfrm>
                <a:off x="2464419" y="4395369"/>
                <a:ext cx="233251" cy="260879"/>
              </a:xfrm>
              <a:prstGeom prst="triangle">
                <a:avLst/>
              </a:prstGeom>
              <a:solidFill>
                <a:srgbClr val="0C00F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24" name="Isosceles Triangle 23">
              <a:extLst>
                <a:ext uri="{FF2B5EF4-FFF2-40B4-BE49-F238E27FC236}">
                  <a16:creationId xmlns:a16="http://schemas.microsoft.com/office/drawing/2014/main" id="{B21C4DF8-6523-4C8F-8AE1-13E6D37443CF}"/>
                </a:ext>
              </a:extLst>
            </p:cNvPr>
            <p:cNvSpPr/>
            <p:nvPr/>
          </p:nvSpPr>
          <p:spPr>
            <a:xfrm rot="10800000">
              <a:off x="1823169" y="5259099"/>
              <a:ext cx="163582" cy="296662"/>
            </a:xfrm>
            <a:prstGeom prst="triangle">
              <a:avLst/>
            </a:prstGeom>
            <a:solidFill>
              <a:srgbClr val="0C00F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8" name="Isosceles Triangle 27">
              <a:extLst>
                <a:ext uri="{FF2B5EF4-FFF2-40B4-BE49-F238E27FC236}">
                  <a16:creationId xmlns:a16="http://schemas.microsoft.com/office/drawing/2014/main" id="{052DDBE8-3740-4658-AF95-0A36071E82ED}"/>
                </a:ext>
              </a:extLst>
            </p:cNvPr>
            <p:cNvSpPr/>
            <p:nvPr/>
          </p:nvSpPr>
          <p:spPr>
            <a:xfrm rot="10800000">
              <a:off x="1970869" y="5259099"/>
              <a:ext cx="163581" cy="296662"/>
            </a:xfrm>
            <a:prstGeom prst="triangle">
              <a:avLst/>
            </a:prstGeom>
            <a:solidFill>
              <a:srgbClr val="0C00F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9" name="Isosceles Triangle 28">
              <a:extLst>
                <a:ext uri="{FF2B5EF4-FFF2-40B4-BE49-F238E27FC236}">
                  <a16:creationId xmlns:a16="http://schemas.microsoft.com/office/drawing/2014/main" id="{10987111-EE34-494B-8738-EF61C2D817CC}"/>
                </a:ext>
              </a:extLst>
            </p:cNvPr>
            <p:cNvSpPr/>
            <p:nvPr/>
          </p:nvSpPr>
          <p:spPr>
            <a:xfrm rot="10800000">
              <a:off x="2407616" y="5278136"/>
              <a:ext cx="163582" cy="295075"/>
            </a:xfrm>
            <a:prstGeom prst="triangle">
              <a:avLst/>
            </a:prstGeom>
            <a:solidFill>
              <a:srgbClr val="0C00F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6174" name="Group 31">
              <a:extLst>
                <a:ext uri="{FF2B5EF4-FFF2-40B4-BE49-F238E27FC236}">
                  <a16:creationId xmlns:a16="http://schemas.microsoft.com/office/drawing/2014/main" id="{8A0C6D65-D579-4A22-8729-1A59E60EE98F}"/>
                </a:ext>
              </a:extLst>
            </p:cNvPr>
            <p:cNvGrpSpPr>
              <a:grpSpLocks/>
            </p:cNvGrpSpPr>
            <p:nvPr/>
          </p:nvGrpSpPr>
          <p:grpSpPr bwMode="auto">
            <a:xfrm>
              <a:off x="1594378" y="5251383"/>
              <a:ext cx="110019" cy="235847"/>
              <a:chOff x="2464419" y="4131527"/>
              <a:chExt cx="234175" cy="524106"/>
            </a:xfrm>
          </p:grpSpPr>
          <p:sp>
            <p:nvSpPr>
              <p:cNvPr id="33" name="Isosceles Triangle 32">
                <a:extLst>
                  <a:ext uri="{FF2B5EF4-FFF2-40B4-BE49-F238E27FC236}">
                    <a16:creationId xmlns:a16="http://schemas.microsoft.com/office/drawing/2014/main" id="{E39AE03E-448E-48A9-829F-1CD3E3FC92C9}"/>
                  </a:ext>
                </a:extLst>
              </p:cNvPr>
              <p:cNvSpPr/>
              <p:nvPr/>
            </p:nvSpPr>
            <p:spPr>
              <a:xfrm>
                <a:off x="2464619" y="4131047"/>
                <a:ext cx="233251" cy="264404"/>
              </a:xfrm>
              <a:prstGeom prst="triangle">
                <a:avLst/>
              </a:prstGeom>
              <a:solidFill>
                <a:srgbClr val="0C00F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4" name="Isosceles Triangle 33">
                <a:extLst>
                  <a:ext uri="{FF2B5EF4-FFF2-40B4-BE49-F238E27FC236}">
                    <a16:creationId xmlns:a16="http://schemas.microsoft.com/office/drawing/2014/main" id="{BFCF3D91-CA06-4B24-BC87-F735CE4F7F90}"/>
                  </a:ext>
                </a:extLst>
              </p:cNvPr>
              <p:cNvSpPr/>
              <p:nvPr/>
            </p:nvSpPr>
            <p:spPr>
              <a:xfrm>
                <a:off x="2464619" y="4395451"/>
                <a:ext cx="233251" cy="260879"/>
              </a:xfrm>
              <a:prstGeom prst="triangle">
                <a:avLst/>
              </a:prstGeom>
              <a:solidFill>
                <a:srgbClr val="0C00F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sp>
        <p:nvSpPr>
          <p:cNvPr id="36" name="TextBox 35">
            <a:extLst>
              <a:ext uri="{FF2B5EF4-FFF2-40B4-BE49-F238E27FC236}">
                <a16:creationId xmlns:a16="http://schemas.microsoft.com/office/drawing/2014/main" id="{38B71398-7A52-461D-BD09-01DA6CB31E8B}"/>
              </a:ext>
            </a:extLst>
          </p:cNvPr>
          <p:cNvSpPr txBox="1">
            <a:spLocks noRot="1" noChangeAspect="1" noMove="1" noResize="1" noEditPoints="1" noAdjustHandles="1" noChangeArrowheads="1" noChangeShapeType="1" noTextEdit="1"/>
          </p:cNvSpPr>
          <p:nvPr/>
        </p:nvSpPr>
        <p:spPr>
          <a:xfrm>
            <a:off x="2902093" y="4765873"/>
            <a:ext cx="2645403" cy="697114"/>
          </a:xfrm>
          <a:prstGeom prst="rect">
            <a:avLst/>
          </a:prstGeom>
          <a:blipFill rotWithShape="1">
            <a:blip r:embed="rId4"/>
            <a:stretch>
              <a:fillRect/>
            </a:stretch>
          </a:blipFill>
        </p:spPr>
        <p:txBody>
          <a:bodyPr/>
          <a:lstStyle/>
          <a:p>
            <a:pPr>
              <a:defRPr/>
            </a:pPr>
            <a:r>
              <a:rPr lang="en-US">
                <a:noFill/>
              </a:rPr>
              <a:t> </a:t>
            </a:r>
          </a:p>
        </p:txBody>
      </p:sp>
      <p:sp>
        <p:nvSpPr>
          <p:cNvPr id="35" name="TextBox 34">
            <a:extLst>
              <a:ext uri="{FF2B5EF4-FFF2-40B4-BE49-F238E27FC236}">
                <a16:creationId xmlns:a16="http://schemas.microsoft.com/office/drawing/2014/main" id="{9FD14935-CC4E-4AC7-A1F0-2D830E04899D}"/>
              </a:ext>
            </a:extLst>
          </p:cNvPr>
          <p:cNvSpPr txBox="1">
            <a:spLocks noRot="1" noChangeAspect="1" noMove="1" noResize="1" noEditPoints="1" noAdjustHandles="1" noChangeArrowheads="1" noChangeShapeType="1" noTextEdit="1"/>
          </p:cNvSpPr>
          <p:nvPr/>
        </p:nvSpPr>
        <p:spPr>
          <a:xfrm>
            <a:off x="1224867" y="5778192"/>
            <a:ext cx="820288" cy="436402"/>
          </a:xfrm>
          <a:prstGeom prst="rect">
            <a:avLst/>
          </a:prstGeom>
          <a:blipFill rotWithShape="1">
            <a:blip r:embed="rId5"/>
            <a:stretch>
              <a:fillRect/>
            </a:stretch>
          </a:blipFill>
        </p:spPr>
        <p:txBody>
          <a:bodyPr/>
          <a:lstStyle/>
          <a:p>
            <a:pPr>
              <a:defRPr/>
            </a:pPr>
            <a:r>
              <a:rPr lang="en-US">
                <a:noFill/>
              </a:rPr>
              <a:t> </a:t>
            </a:r>
          </a:p>
        </p:txBody>
      </p:sp>
      <p:sp>
        <p:nvSpPr>
          <p:cNvPr id="39" name="Freeform 38">
            <a:extLst>
              <a:ext uri="{FF2B5EF4-FFF2-40B4-BE49-F238E27FC236}">
                <a16:creationId xmlns:a16="http://schemas.microsoft.com/office/drawing/2014/main" id="{2D5A485C-978D-4B58-8E49-3C75CB016D4C}"/>
              </a:ext>
            </a:extLst>
          </p:cNvPr>
          <p:cNvSpPr>
            <a:spLocks noChangeAspect="1"/>
          </p:cNvSpPr>
          <p:nvPr/>
        </p:nvSpPr>
        <p:spPr>
          <a:xfrm>
            <a:off x="2409825" y="5778500"/>
            <a:ext cx="212725" cy="457200"/>
          </a:xfrm>
          <a:custGeom>
            <a:avLst/>
            <a:gdLst>
              <a:gd name="connsiteX0" fmla="*/ 323386 w 362415"/>
              <a:gd name="connsiteY0" fmla="*/ 0 h 769434"/>
              <a:gd name="connsiteX1" fmla="*/ 0 w 362415"/>
              <a:gd name="connsiteY1" fmla="*/ 412595 h 769434"/>
              <a:gd name="connsiteX2" fmla="*/ 362415 w 362415"/>
              <a:gd name="connsiteY2" fmla="*/ 769434 h 769434"/>
              <a:gd name="connsiteX3" fmla="*/ 167269 w 362415"/>
              <a:gd name="connsiteY3" fmla="*/ 401444 h 769434"/>
              <a:gd name="connsiteX4" fmla="*/ 323386 w 362415"/>
              <a:gd name="connsiteY4" fmla="*/ 0 h 769434"/>
              <a:gd name="connsiteX0" fmla="*/ 359167 w 362415"/>
              <a:gd name="connsiteY0" fmla="*/ 0 h 761483"/>
              <a:gd name="connsiteX1" fmla="*/ 0 w 362415"/>
              <a:gd name="connsiteY1" fmla="*/ 404644 h 761483"/>
              <a:gd name="connsiteX2" fmla="*/ 362415 w 362415"/>
              <a:gd name="connsiteY2" fmla="*/ 761483 h 761483"/>
              <a:gd name="connsiteX3" fmla="*/ 167269 w 362415"/>
              <a:gd name="connsiteY3" fmla="*/ 393493 h 761483"/>
              <a:gd name="connsiteX4" fmla="*/ 359167 w 362415"/>
              <a:gd name="connsiteY4" fmla="*/ 0 h 761483"/>
              <a:gd name="connsiteX0" fmla="*/ 359167 w 362415"/>
              <a:gd name="connsiteY0" fmla="*/ 0 h 761483"/>
              <a:gd name="connsiteX1" fmla="*/ 0 w 362415"/>
              <a:gd name="connsiteY1" fmla="*/ 404644 h 761483"/>
              <a:gd name="connsiteX2" fmla="*/ 362415 w 362415"/>
              <a:gd name="connsiteY2" fmla="*/ 761483 h 761483"/>
              <a:gd name="connsiteX3" fmla="*/ 207026 w 362415"/>
              <a:gd name="connsiteY3" fmla="*/ 397468 h 761483"/>
              <a:gd name="connsiteX4" fmla="*/ 359167 w 362415"/>
              <a:gd name="connsiteY4" fmla="*/ 0 h 761483"/>
              <a:gd name="connsiteX0" fmla="*/ 351216 w 354464"/>
              <a:gd name="connsiteY0" fmla="*/ 0 h 761483"/>
              <a:gd name="connsiteX1" fmla="*/ 0 w 354464"/>
              <a:gd name="connsiteY1" fmla="*/ 376815 h 761483"/>
              <a:gd name="connsiteX2" fmla="*/ 354464 w 354464"/>
              <a:gd name="connsiteY2" fmla="*/ 761483 h 761483"/>
              <a:gd name="connsiteX3" fmla="*/ 199075 w 354464"/>
              <a:gd name="connsiteY3" fmla="*/ 397468 h 761483"/>
              <a:gd name="connsiteX4" fmla="*/ 351216 w 354464"/>
              <a:gd name="connsiteY4" fmla="*/ 0 h 761483"/>
              <a:gd name="connsiteX0" fmla="*/ 351216 w 354464"/>
              <a:gd name="connsiteY0" fmla="*/ 0 h 761483"/>
              <a:gd name="connsiteX1" fmla="*/ 0 w 354464"/>
              <a:gd name="connsiteY1" fmla="*/ 376815 h 761483"/>
              <a:gd name="connsiteX2" fmla="*/ 354464 w 354464"/>
              <a:gd name="connsiteY2" fmla="*/ 761483 h 761483"/>
              <a:gd name="connsiteX3" fmla="*/ 211002 w 354464"/>
              <a:gd name="connsiteY3" fmla="*/ 381566 h 761483"/>
              <a:gd name="connsiteX4" fmla="*/ 351216 w 354464"/>
              <a:gd name="connsiteY4" fmla="*/ 0 h 7614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464" h="761483">
                <a:moveTo>
                  <a:pt x="351216" y="0"/>
                </a:moveTo>
                <a:lnTo>
                  <a:pt x="0" y="376815"/>
                </a:lnTo>
                <a:lnTo>
                  <a:pt x="354464" y="761483"/>
                </a:lnTo>
                <a:lnTo>
                  <a:pt x="211002" y="381566"/>
                </a:lnTo>
                <a:lnTo>
                  <a:pt x="351216" y="0"/>
                </a:lnTo>
                <a:close/>
              </a:path>
            </a:pathLst>
          </a:custGeom>
          <a:solidFill>
            <a:srgbClr val="0C00F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1" name="Isosceles Triangle 40">
            <a:extLst>
              <a:ext uri="{FF2B5EF4-FFF2-40B4-BE49-F238E27FC236}">
                <a16:creationId xmlns:a16="http://schemas.microsoft.com/office/drawing/2014/main" id="{810532EA-9FB9-4639-A630-BCC51E0ABA18}"/>
              </a:ext>
            </a:extLst>
          </p:cNvPr>
          <p:cNvSpPr/>
          <p:nvPr/>
        </p:nvSpPr>
        <p:spPr>
          <a:xfrm rot="10800000">
            <a:off x="2120900" y="5848350"/>
            <a:ext cx="163513" cy="296863"/>
          </a:xfrm>
          <a:prstGeom prst="triangle">
            <a:avLst/>
          </a:prstGeom>
          <a:solidFill>
            <a:srgbClr val="0C00F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2" name="Isosceles Triangle 41">
            <a:extLst>
              <a:ext uri="{FF2B5EF4-FFF2-40B4-BE49-F238E27FC236}">
                <a16:creationId xmlns:a16="http://schemas.microsoft.com/office/drawing/2014/main" id="{ECB52D08-7BCA-4D5B-8BF2-8D5093CBE3DC}"/>
              </a:ext>
            </a:extLst>
          </p:cNvPr>
          <p:cNvSpPr/>
          <p:nvPr/>
        </p:nvSpPr>
        <p:spPr>
          <a:xfrm rot="10800000">
            <a:off x="2809875" y="5773738"/>
            <a:ext cx="163513" cy="295275"/>
          </a:xfrm>
          <a:prstGeom prst="triangle">
            <a:avLst/>
          </a:prstGeom>
          <a:solidFill>
            <a:srgbClr val="0C00F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3" name="Isosceles Triangle 42">
            <a:extLst>
              <a:ext uri="{FF2B5EF4-FFF2-40B4-BE49-F238E27FC236}">
                <a16:creationId xmlns:a16="http://schemas.microsoft.com/office/drawing/2014/main" id="{44822B8A-5DC0-4079-B776-CF08D6DBA39E}"/>
              </a:ext>
            </a:extLst>
          </p:cNvPr>
          <p:cNvSpPr/>
          <p:nvPr/>
        </p:nvSpPr>
        <p:spPr>
          <a:xfrm rot="10800000">
            <a:off x="3902075" y="5910263"/>
            <a:ext cx="163513" cy="295275"/>
          </a:xfrm>
          <a:prstGeom prst="triangle">
            <a:avLst/>
          </a:prstGeom>
          <a:solidFill>
            <a:srgbClr val="0C00F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9" name="Freeform 48">
            <a:extLst>
              <a:ext uri="{FF2B5EF4-FFF2-40B4-BE49-F238E27FC236}">
                <a16:creationId xmlns:a16="http://schemas.microsoft.com/office/drawing/2014/main" id="{199ACB17-1CB2-4DF4-9B95-22BF42BC2417}"/>
              </a:ext>
            </a:extLst>
          </p:cNvPr>
          <p:cNvSpPr>
            <a:spLocks noChangeAspect="1"/>
          </p:cNvSpPr>
          <p:nvPr/>
        </p:nvSpPr>
        <p:spPr>
          <a:xfrm>
            <a:off x="2546350" y="5778500"/>
            <a:ext cx="212725" cy="457200"/>
          </a:xfrm>
          <a:custGeom>
            <a:avLst/>
            <a:gdLst>
              <a:gd name="connsiteX0" fmla="*/ 323386 w 362415"/>
              <a:gd name="connsiteY0" fmla="*/ 0 h 769434"/>
              <a:gd name="connsiteX1" fmla="*/ 0 w 362415"/>
              <a:gd name="connsiteY1" fmla="*/ 412595 h 769434"/>
              <a:gd name="connsiteX2" fmla="*/ 362415 w 362415"/>
              <a:gd name="connsiteY2" fmla="*/ 769434 h 769434"/>
              <a:gd name="connsiteX3" fmla="*/ 167269 w 362415"/>
              <a:gd name="connsiteY3" fmla="*/ 401444 h 769434"/>
              <a:gd name="connsiteX4" fmla="*/ 323386 w 362415"/>
              <a:gd name="connsiteY4" fmla="*/ 0 h 769434"/>
              <a:gd name="connsiteX0" fmla="*/ 359167 w 362415"/>
              <a:gd name="connsiteY0" fmla="*/ 0 h 761483"/>
              <a:gd name="connsiteX1" fmla="*/ 0 w 362415"/>
              <a:gd name="connsiteY1" fmla="*/ 404644 h 761483"/>
              <a:gd name="connsiteX2" fmla="*/ 362415 w 362415"/>
              <a:gd name="connsiteY2" fmla="*/ 761483 h 761483"/>
              <a:gd name="connsiteX3" fmla="*/ 167269 w 362415"/>
              <a:gd name="connsiteY3" fmla="*/ 393493 h 761483"/>
              <a:gd name="connsiteX4" fmla="*/ 359167 w 362415"/>
              <a:gd name="connsiteY4" fmla="*/ 0 h 761483"/>
              <a:gd name="connsiteX0" fmla="*/ 359167 w 362415"/>
              <a:gd name="connsiteY0" fmla="*/ 0 h 761483"/>
              <a:gd name="connsiteX1" fmla="*/ 0 w 362415"/>
              <a:gd name="connsiteY1" fmla="*/ 404644 h 761483"/>
              <a:gd name="connsiteX2" fmla="*/ 362415 w 362415"/>
              <a:gd name="connsiteY2" fmla="*/ 761483 h 761483"/>
              <a:gd name="connsiteX3" fmla="*/ 207026 w 362415"/>
              <a:gd name="connsiteY3" fmla="*/ 397468 h 761483"/>
              <a:gd name="connsiteX4" fmla="*/ 359167 w 362415"/>
              <a:gd name="connsiteY4" fmla="*/ 0 h 761483"/>
              <a:gd name="connsiteX0" fmla="*/ 351216 w 354464"/>
              <a:gd name="connsiteY0" fmla="*/ 0 h 761483"/>
              <a:gd name="connsiteX1" fmla="*/ 0 w 354464"/>
              <a:gd name="connsiteY1" fmla="*/ 376815 h 761483"/>
              <a:gd name="connsiteX2" fmla="*/ 354464 w 354464"/>
              <a:gd name="connsiteY2" fmla="*/ 761483 h 761483"/>
              <a:gd name="connsiteX3" fmla="*/ 199075 w 354464"/>
              <a:gd name="connsiteY3" fmla="*/ 397468 h 761483"/>
              <a:gd name="connsiteX4" fmla="*/ 351216 w 354464"/>
              <a:gd name="connsiteY4" fmla="*/ 0 h 761483"/>
              <a:gd name="connsiteX0" fmla="*/ 351216 w 354464"/>
              <a:gd name="connsiteY0" fmla="*/ 0 h 761483"/>
              <a:gd name="connsiteX1" fmla="*/ 0 w 354464"/>
              <a:gd name="connsiteY1" fmla="*/ 376815 h 761483"/>
              <a:gd name="connsiteX2" fmla="*/ 354464 w 354464"/>
              <a:gd name="connsiteY2" fmla="*/ 761483 h 761483"/>
              <a:gd name="connsiteX3" fmla="*/ 211002 w 354464"/>
              <a:gd name="connsiteY3" fmla="*/ 381566 h 761483"/>
              <a:gd name="connsiteX4" fmla="*/ 351216 w 354464"/>
              <a:gd name="connsiteY4" fmla="*/ 0 h 7614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464" h="761483">
                <a:moveTo>
                  <a:pt x="351216" y="0"/>
                </a:moveTo>
                <a:lnTo>
                  <a:pt x="0" y="376815"/>
                </a:lnTo>
                <a:lnTo>
                  <a:pt x="354464" y="761483"/>
                </a:lnTo>
                <a:lnTo>
                  <a:pt x="211002" y="381566"/>
                </a:lnTo>
                <a:lnTo>
                  <a:pt x="351216" y="0"/>
                </a:lnTo>
                <a:close/>
              </a:path>
            </a:pathLst>
          </a:custGeom>
          <a:solidFill>
            <a:srgbClr val="0C00F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0" name="Isosceles Triangle 49">
            <a:extLst>
              <a:ext uri="{FF2B5EF4-FFF2-40B4-BE49-F238E27FC236}">
                <a16:creationId xmlns:a16="http://schemas.microsoft.com/office/drawing/2014/main" id="{54AB7F80-B26C-4026-B246-8EC14A21DE25}"/>
              </a:ext>
            </a:extLst>
          </p:cNvPr>
          <p:cNvSpPr/>
          <p:nvPr/>
        </p:nvSpPr>
        <p:spPr>
          <a:xfrm rot="10800000">
            <a:off x="2973388" y="5773738"/>
            <a:ext cx="163512" cy="295275"/>
          </a:xfrm>
          <a:prstGeom prst="triangle">
            <a:avLst/>
          </a:prstGeom>
          <a:solidFill>
            <a:srgbClr val="0C00F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1" name="Isosceles Triangle 50">
            <a:extLst>
              <a:ext uri="{FF2B5EF4-FFF2-40B4-BE49-F238E27FC236}">
                <a16:creationId xmlns:a16="http://schemas.microsoft.com/office/drawing/2014/main" id="{B8FD4CAD-309F-4EDA-9165-A37549BC1333}"/>
              </a:ext>
            </a:extLst>
          </p:cNvPr>
          <p:cNvSpPr/>
          <p:nvPr/>
        </p:nvSpPr>
        <p:spPr>
          <a:xfrm rot="10800000">
            <a:off x="2819400" y="6065838"/>
            <a:ext cx="165100" cy="296862"/>
          </a:xfrm>
          <a:prstGeom prst="triangle">
            <a:avLst/>
          </a:prstGeom>
          <a:solidFill>
            <a:srgbClr val="0C00F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2" name="Isosceles Triangle 51">
            <a:extLst>
              <a:ext uri="{FF2B5EF4-FFF2-40B4-BE49-F238E27FC236}">
                <a16:creationId xmlns:a16="http://schemas.microsoft.com/office/drawing/2014/main" id="{E6ACE19A-2BEE-4A20-9109-02AED8E64E05}"/>
              </a:ext>
            </a:extLst>
          </p:cNvPr>
          <p:cNvSpPr/>
          <p:nvPr/>
        </p:nvSpPr>
        <p:spPr>
          <a:xfrm rot="10800000">
            <a:off x="2973388" y="6065838"/>
            <a:ext cx="163512" cy="296862"/>
          </a:xfrm>
          <a:prstGeom prst="triangle">
            <a:avLst/>
          </a:prstGeom>
          <a:solidFill>
            <a:srgbClr val="0C00F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3" name="Freeform 52">
            <a:extLst>
              <a:ext uri="{FF2B5EF4-FFF2-40B4-BE49-F238E27FC236}">
                <a16:creationId xmlns:a16="http://schemas.microsoft.com/office/drawing/2014/main" id="{DA418C44-FC68-4670-8112-B63E25776E4E}"/>
              </a:ext>
            </a:extLst>
          </p:cNvPr>
          <p:cNvSpPr>
            <a:spLocks noChangeAspect="1"/>
          </p:cNvSpPr>
          <p:nvPr/>
        </p:nvSpPr>
        <p:spPr>
          <a:xfrm>
            <a:off x="3184525" y="5778500"/>
            <a:ext cx="212725" cy="457200"/>
          </a:xfrm>
          <a:custGeom>
            <a:avLst/>
            <a:gdLst>
              <a:gd name="connsiteX0" fmla="*/ 323386 w 362415"/>
              <a:gd name="connsiteY0" fmla="*/ 0 h 769434"/>
              <a:gd name="connsiteX1" fmla="*/ 0 w 362415"/>
              <a:gd name="connsiteY1" fmla="*/ 412595 h 769434"/>
              <a:gd name="connsiteX2" fmla="*/ 362415 w 362415"/>
              <a:gd name="connsiteY2" fmla="*/ 769434 h 769434"/>
              <a:gd name="connsiteX3" fmla="*/ 167269 w 362415"/>
              <a:gd name="connsiteY3" fmla="*/ 401444 h 769434"/>
              <a:gd name="connsiteX4" fmla="*/ 323386 w 362415"/>
              <a:gd name="connsiteY4" fmla="*/ 0 h 769434"/>
              <a:gd name="connsiteX0" fmla="*/ 359167 w 362415"/>
              <a:gd name="connsiteY0" fmla="*/ 0 h 761483"/>
              <a:gd name="connsiteX1" fmla="*/ 0 w 362415"/>
              <a:gd name="connsiteY1" fmla="*/ 404644 h 761483"/>
              <a:gd name="connsiteX2" fmla="*/ 362415 w 362415"/>
              <a:gd name="connsiteY2" fmla="*/ 761483 h 761483"/>
              <a:gd name="connsiteX3" fmla="*/ 167269 w 362415"/>
              <a:gd name="connsiteY3" fmla="*/ 393493 h 761483"/>
              <a:gd name="connsiteX4" fmla="*/ 359167 w 362415"/>
              <a:gd name="connsiteY4" fmla="*/ 0 h 761483"/>
              <a:gd name="connsiteX0" fmla="*/ 359167 w 362415"/>
              <a:gd name="connsiteY0" fmla="*/ 0 h 761483"/>
              <a:gd name="connsiteX1" fmla="*/ 0 w 362415"/>
              <a:gd name="connsiteY1" fmla="*/ 404644 h 761483"/>
              <a:gd name="connsiteX2" fmla="*/ 362415 w 362415"/>
              <a:gd name="connsiteY2" fmla="*/ 761483 h 761483"/>
              <a:gd name="connsiteX3" fmla="*/ 207026 w 362415"/>
              <a:gd name="connsiteY3" fmla="*/ 397468 h 761483"/>
              <a:gd name="connsiteX4" fmla="*/ 359167 w 362415"/>
              <a:gd name="connsiteY4" fmla="*/ 0 h 761483"/>
              <a:gd name="connsiteX0" fmla="*/ 351216 w 354464"/>
              <a:gd name="connsiteY0" fmla="*/ 0 h 761483"/>
              <a:gd name="connsiteX1" fmla="*/ 0 w 354464"/>
              <a:gd name="connsiteY1" fmla="*/ 376815 h 761483"/>
              <a:gd name="connsiteX2" fmla="*/ 354464 w 354464"/>
              <a:gd name="connsiteY2" fmla="*/ 761483 h 761483"/>
              <a:gd name="connsiteX3" fmla="*/ 199075 w 354464"/>
              <a:gd name="connsiteY3" fmla="*/ 397468 h 761483"/>
              <a:gd name="connsiteX4" fmla="*/ 351216 w 354464"/>
              <a:gd name="connsiteY4" fmla="*/ 0 h 761483"/>
              <a:gd name="connsiteX0" fmla="*/ 351216 w 354464"/>
              <a:gd name="connsiteY0" fmla="*/ 0 h 761483"/>
              <a:gd name="connsiteX1" fmla="*/ 0 w 354464"/>
              <a:gd name="connsiteY1" fmla="*/ 376815 h 761483"/>
              <a:gd name="connsiteX2" fmla="*/ 354464 w 354464"/>
              <a:gd name="connsiteY2" fmla="*/ 761483 h 761483"/>
              <a:gd name="connsiteX3" fmla="*/ 211002 w 354464"/>
              <a:gd name="connsiteY3" fmla="*/ 381566 h 761483"/>
              <a:gd name="connsiteX4" fmla="*/ 351216 w 354464"/>
              <a:gd name="connsiteY4" fmla="*/ 0 h 7614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464" h="761483">
                <a:moveTo>
                  <a:pt x="351216" y="0"/>
                </a:moveTo>
                <a:lnTo>
                  <a:pt x="0" y="376815"/>
                </a:lnTo>
                <a:lnTo>
                  <a:pt x="354464" y="761483"/>
                </a:lnTo>
                <a:lnTo>
                  <a:pt x="211002" y="381566"/>
                </a:lnTo>
                <a:lnTo>
                  <a:pt x="351216" y="0"/>
                </a:lnTo>
                <a:close/>
              </a:path>
            </a:pathLst>
          </a:custGeom>
          <a:solidFill>
            <a:srgbClr val="0C00F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4" name="Freeform 53">
            <a:extLst>
              <a:ext uri="{FF2B5EF4-FFF2-40B4-BE49-F238E27FC236}">
                <a16:creationId xmlns:a16="http://schemas.microsoft.com/office/drawing/2014/main" id="{AA214D20-D99A-4A4D-BB5E-C9BBAB235941}"/>
              </a:ext>
            </a:extLst>
          </p:cNvPr>
          <p:cNvSpPr>
            <a:spLocks noChangeAspect="1"/>
          </p:cNvSpPr>
          <p:nvPr/>
        </p:nvSpPr>
        <p:spPr>
          <a:xfrm>
            <a:off x="3319463" y="5776913"/>
            <a:ext cx="212725" cy="457200"/>
          </a:xfrm>
          <a:custGeom>
            <a:avLst/>
            <a:gdLst>
              <a:gd name="connsiteX0" fmla="*/ 323386 w 362415"/>
              <a:gd name="connsiteY0" fmla="*/ 0 h 769434"/>
              <a:gd name="connsiteX1" fmla="*/ 0 w 362415"/>
              <a:gd name="connsiteY1" fmla="*/ 412595 h 769434"/>
              <a:gd name="connsiteX2" fmla="*/ 362415 w 362415"/>
              <a:gd name="connsiteY2" fmla="*/ 769434 h 769434"/>
              <a:gd name="connsiteX3" fmla="*/ 167269 w 362415"/>
              <a:gd name="connsiteY3" fmla="*/ 401444 h 769434"/>
              <a:gd name="connsiteX4" fmla="*/ 323386 w 362415"/>
              <a:gd name="connsiteY4" fmla="*/ 0 h 769434"/>
              <a:gd name="connsiteX0" fmla="*/ 359167 w 362415"/>
              <a:gd name="connsiteY0" fmla="*/ 0 h 761483"/>
              <a:gd name="connsiteX1" fmla="*/ 0 w 362415"/>
              <a:gd name="connsiteY1" fmla="*/ 404644 h 761483"/>
              <a:gd name="connsiteX2" fmla="*/ 362415 w 362415"/>
              <a:gd name="connsiteY2" fmla="*/ 761483 h 761483"/>
              <a:gd name="connsiteX3" fmla="*/ 167269 w 362415"/>
              <a:gd name="connsiteY3" fmla="*/ 393493 h 761483"/>
              <a:gd name="connsiteX4" fmla="*/ 359167 w 362415"/>
              <a:gd name="connsiteY4" fmla="*/ 0 h 761483"/>
              <a:gd name="connsiteX0" fmla="*/ 359167 w 362415"/>
              <a:gd name="connsiteY0" fmla="*/ 0 h 761483"/>
              <a:gd name="connsiteX1" fmla="*/ 0 w 362415"/>
              <a:gd name="connsiteY1" fmla="*/ 404644 h 761483"/>
              <a:gd name="connsiteX2" fmla="*/ 362415 w 362415"/>
              <a:gd name="connsiteY2" fmla="*/ 761483 h 761483"/>
              <a:gd name="connsiteX3" fmla="*/ 207026 w 362415"/>
              <a:gd name="connsiteY3" fmla="*/ 397468 h 761483"/>
              <a:gd name="connsiteX4" fmla="*/ 359167 w 362415"/>
              <a:gd name="connsiteY4" fmla="*/ 0 h 761483"/>
              <a:gd name="connsiteX0" fmla="*/ 351216 w 354464"/>
              <a:gd name="connsiteY0" fmla="*/ 0 h 761483"/>
              <a:gd name="connsiteX1" fmla="*/ 0 w 354464"/>
              <a:gd name="connsiteY1" fmla="*/ 376815 h 761483"/>
              <a:gd name="connsiteX2" fmla="*/ 354464 w 354464"/>
              <a:gd name="connsiteY2" fmla="*/ 761483 h 761483"/>
              <a:gd name="connsiteX3" fmla="*/ 199075 w 354464"/>
              <a:gd name="connsiteY3" fmla="*/ 397468 h 761483"/>
              <a:gd name="connsiteX4" fmla="*/ 351216 w 354464"/>
              <a:gd name="connsiteY4" fmla="*/ 0 h 761483"/>
              <a:gd name="connsiteX0" fmla="*/ 351216 w 354464"/>
              <a:gd name="connsiteY0" fmla="*/ 0 h 761483"/>
              <a:gd name="connsiteX1" fmla="*/ 0 w 354464"/>
              <a:gd name="connsiteY1" fmla="*/ 376815 h 761483"/>
              <a:gd name="connsiteX2" fmla="*/ 354464 w 354464"/>
              <a:gd name="connsiteY2" fmla="*/ 761483 h 761483"/>
              <a:gd name="connsiteX3" fmla="*/ 211002 w 354464"/>
              <a:gd name="connsiteY3" fmla="*/ 381566 h 761483"/>
              <a:gd name="connsiteX4" fmla="*/ 351216 w 354464"/>
              <a:gd name="connsiteY4" fmla="*/ 0 h 7614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464" h="761483">
                <a:moveTo>
                  <a:pt x="351216" y="0"/>
                </a:moveTo>
                <a:lnTo>
                  <a:pt x="0" y="376815"/>
                </a:lnTo>
                <a:lnTo>
                  <a:pt x="354464" y="761483"/>
                </a:lnTo>
                <a:lnTo>
                  <a:pt x="211002" y="381566"/>
                </a:lnTo>
                <a:lnTo>
                  <a:pt x="351216" y="0"/>
                </a:lnTo>
                <a:close/>
              </a:path>
            </a:pathLst>
          </a:custGeom>
          <a:solidFill>
            <a:srgbClr val="0C00F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5" name="Freeform 54">
            <a:extLst>
              <a:ext uri="{FF2B5EF4-FFF2-40B4-BE49-F238E27FC236}">
                <a16:creationId xmlns:a16="http://schemas.microsoft.com/office/drawing/2014/main" id="{0E21B4C8-E2F5-4AFD-BF28-8742160D3194}"/>
              </a:ext>
            </a:extLst>
          </p:cNvPr>
          <p:cNvSpPr>
            <a:spLocks noChangeAspect="1"/>
          </p:cNvSpPr>
          <p:nvPr/>
        </p:nvSpPr>
        <p:spPr>
          <a:xfrm>
            <a:off x="3448050" y="5778500"/>
            <a:ext cx="211138" cy="457200"/>
          </a:xfrm>
          <a:custGeom>
            <a:avLst/>
            <a:gdLst>
              <a:gd name="connsiteX0" fmla="*/ 323386 w 362415"/>
              <a:gd name="connsiteY0" fmla="*/ 0 h 769434"/>
              <a:gd name="connsiteX1" fmla="*/ 0 w 362415"/>
              <a:gd name="connsiteY1" fmla="*/ 412595 h 769434"/>
              <a:gd name="connsiteX2" fmla="*/ 362415 w 362415"/>
              <a:gd name="connsiteY2" fmla="*/ 769434 h 769434"/>
              <a:gd name="connsiteX3" fmla="*/ 167269 w 362415"/>
              <a:gd name="connsiteY3" fmla="*/ 401444 h 769434"/>
              <a:gd name="connsiteX4" fmla="*/ 323386 w 362415"/>
              <a:gd name="connsiteY4" fmla="*/ 0 h 769434"/>
              <a:gd name="connsiteX0" fmla="*/ 359167 w 362415"/>
              <a:gd name="connsiteY0" fmla="*/ 0 h 761483"/>
              <a:gd name="connsiteX1" fmla="*/ 0 w 362415"/>
              <a:gd name="connsiteY1" fmla="*/ 404644 h 761483"/>
              <a:gd name="connsiteX2" fmla="*/ 362415 w 362415"/>
              <a:gd name="connsiteY2" fmla="*/ 761483 h 761483"/>
              <a:gd name="connsiteX3" fmla="*/ 167269 w 362415"/>
              <a:gd name="connsiteY3" fmla="*/ 393493 h 761483"/>
              <a:gd name="connsiteX4" fmla="*/ 359167 w 362415"/>
              <a:gd name="connsiteY4" fmla="*/ 0 h 761483"/>
              <a:gd name="connsiteX0" fmla="*/ 359167 w 362415"/>
              <a:gd name="connsiteY0" fmla="*/ 0 h 761483"/>
              <a:gd name="connsiteX1" fmla="*/ 0 w 362415"/>
              <a:gd name="connsiteY1" fmla="*/ 404644 h 761483"/>
              <a:gd name="connsiteX2" fmla="*/ 362415 w 362415"/>
              <a:gd name="connsiteY2" fmla="*/ 761483 h 761483"/>
              <a:gd name="connsiteX3" fmla="*/ 207026 w 362415"/>
              <a:gd name="connsiteY3" fmla="*/ 397468 h 761483"/>
              <a:gd name="connsiteX4" fmla="*/ 359167 w 362415"/>
              <a:gd name="connsiteY4" fmla="*/ 0 h 761483"/>
              <a:gd name="connsiteX0" fmla="*/ 351216 w 354464"/>
              <a:gd name="connsiteY0" fmla="*/ 0 h 761483"/>
              <a:gd name="connsiteX1" fmla="*/ 0 w 354464"/>
              <a:gd name="connsiteY1" fmla="*/ 376815 h 761483"/>
              <a:gd name="connsiteX2" fmla="*/ 354464 w 354464"/>
              <a:gd name="connsiteY2" fmla="*/ 761483 h 761483"/>
              <a:gd name="connsiteX3" fmla="*/ 199075 w 354464"/>
              <a:gd name="connsiteY3" fmla="*/ 397468 h 761483"/>
              <a:gd name="connsiteX4" fmla="*/ 351216 w 354464"/>
              <a:gd name="connsiteY4" fmla="*/ 0 h 761483"/>
              <a:gd name="connsiteX0" fmla="*/ 351216 w 354464"/>
              <a:gd name="connsiteY0" fmla="*/ 0 h 761483"/>
              <a:gd name="connsiteX1" fmla="*/ 0 w 354464"/>
              <a:gd name="connsiteY1" fmla="*/ 376815 h 761483"/>
              <a:gd name="connsiteX2" fmla="*/ 354464 w 354464"/>
              <a:gd name="connsiteY2" fmla="*/ 761483 h 761483"/>
              <a:gd name="connsiteX3" fmla="*/ 211002 w 354464"/>
              <a:gd name="connsiteY3" fmla="*/ 381566 h 761483"/>
              <a:gd name="connsiteX4" fmla="*/ 351216 w 354464"/>
              <a:gd name="connsiteY4" fmla="*/ 0 h 7614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464" h="761483">
                <a:moveTo>
                  <a:pt x="351216" y="0"/>
                </a:moveTo>
                <a:lnTo>
                  <a:pt x="0" y="376815"/>
                </a:lnTo>
                <a:lnTo>
                  <a:pt x="354464" y="761483"/>
                </a:lnTo>
                <a:lnTo>
                  <a:pt x="211002" y="381566"/>
                </a:lnTo>
                <a:lnTo>
                  <a:pt x="351216" y="0"/>
                </a:lnTo>
                <a:close/>
              </a:path>
            </a:pathLst>
          </a:custGeom>
          <a:solidFill>
            <a:srgbClr val="0C00F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6" name="Freeform 55">
            <a:extLst>
              <a:ext uri="{FF2B5EF4-FFF2-40B4-BE49-F238E27FC236}">
                <a16:creationId xmlns:a16="http://schemas.microsoft.com/office/drawing/2014/main" id="{B3F3BB21-7FFD-4F05-8F70-2BC50CDECAEF}"/>
              </a:ext>
            </a:extLst>
          </p:cNvPr>
          <p:cNvSpPr>
            <a:spLocks noChangeAspect="1"/>
          </p:cNvSpPr>
          <p:nvPr/>
        </p:nvSpPr>
        <p:spPr>
          <a:xfrm>
            <a:off x="3570288" y="5778500"/>
            <a:ext cx="212725" cy="457200"/>
          </a:xfrm>
          <a:custGeom>
            <a:avLst/>
            <a:gdLst>
              <a:gd name="connsiteX0" fmla="*/ 323386 w 362415"/>
              <a:gd name="connsiteY0" fmla="*/ 0 h 769434"/>
              <a:gd name="connsiteX1" fmla="*/ 0 w 362415"/>
              <a:gd name="connsiteY1" fmla="*/ 412595 h 769434"/>
              <a:gd name="connsiteX2" fmla="*/ 362415 w 362415"/>
              <a:gd name="connsiteY2" fmla="*/ 769434 h 769434"/>
              <a:gd name="connsiteX3" fmla="*/ 167269 w 362415"/>
              <a:gd name="connsiteY3" fmla="*/ 401444 h 769434"/>
              <a:gd name="connsiteX4" fmla="*/ 323386 w 362415"/>
              <a:gd name="connsiteY4" fmla="*/ 0 h 769434"/>
              <a:gd name="connsiteX0" fmla="*/ 359167 w 362415"/>
              <a:gd name="connsiteY0" fmla="*/ 0 h 761483"/>
              <a:gd name="connsiteX1" fmla="*/ 0 w 362415"/>
              <a:gd name="connsiteY1" fmla="*/ 404644 h 761483"/>
              <a:gd name="connsiteX2" fmla="*/ 362415 w 362415"/>
              <a:gd name="connsiteY2" fmla="*/ 761483 h 761483"/>
              <a:gd name="connsiteX3" fmla="*/ 167269 w 362415"/>
              <a:gd name="connsiteY3" fmla="*/ 393493 h 761483"/>
              <a:gd name="connsiteX4" fmla="*/ 359167 w 362415"/>
              <a:gd name="connsiteY4" fmla="*/ 0 h 761483"/>
              <a:gd name="connsiteX0" fmla="*/ 359167 w 362415"/>
              <a:gd name="connsiteY0" fmla="*/ 0 h 761483"/>
              <a:gd name="connsiteX1" fmla="*/ 0 w 362415"/>
              <a:gd name="connsiteY1" fmla="*/ 404644 h 761483"/>
              <a:gd name="connsiteX2" fmla="*/ 362415 w 362415"/>
              <a:gd name="connsiteY2" fmla="*/ 761483 h 761483"/>
              <a:gd name="connsiteX3" fmla="*/ 207026 w 362415"/>
              <a:gd name="connsiteY3" fmla="*/ 397468 h 761483"/>
              <a:gd name="connsiteX4" fmla="*/ 359167 w 362415"/>
              <a:gd name="connsiteY4" fmla="*/ 0 h 761483"/>
              <a:gd name="connsiteX0" fmla="*/ 351216 w 354464"/>
              <a:gd name="connsiteY0" fmla="*/ 0 h 761483"/>
              <a:gd name="connsiteX1" fmla="*/ 0 w 354464"/>
              <a:gd name="connsiteY1" fmla="*/ 376815 h 761483"/>
              <a:gd name="connsiteX2" fmla="*/ 354464 w 354464"/>
              <a:gd name="connsiteY2" fmla="*/ 761483 h 761483"/>
              <a:gd name="connsiteX3" fmla="*/ 199075 w 354464"/>
              <a:gd name="connsiteY3" fmla="*/ 397468 h 761483"/>
              <a:gd name="connsiteX4" fmla="*/ 351216 w 354464"/>
              <a:gd name="connsiteY4" fmla="*/ 0 h 761483"/>
              <a:gd name="connsiteX0" fmla="*/ 351216 w 354464"/>
              <a:gd name="connsiteY0" fmla="*/ 0 h 761483"/>
              <a:gd name="connsiteX1" fmla="*/ 0 w 354464"/>
              <a:gd name="connsiteY1" fmla="*/ 376815 h 761483"/>
              <a:gd name="connsiteX2" fmla="*/ 354464 w 354464"/>
              <a:gd name="connsiteY2" fmla="*/ 761483 h 761483"/>
              <a:gd name="connsiteX3" fmla="*/ 211002 w 354464"/>
              <a:gd name="connsiteY3" fmla="*/ 381566 h 761483"/>
              <a:gd name="connsiteX4" fmla="*/ 351216 w 354464"/>
              <a:gd name="connsiteY4" fmla="*/ 0 h 7614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464" h="761483">
                <a:moveTo>
                  <a:pt x="351216" y="0"/>
                </a:moveTo>
                <a:lnTo>
                  <a:pt x="0" y="376815"/>
                </a:lnTo>
                <a:lnTo>
                  <a:pt x="354464" y="761483"/>
                </a:lnTo>
                <a:lnTo>
                  <a:pt x="211002" y="381566"/>
                </a:lnTo>
                <a:lnTo>
                  <a:pt x="351216" y="0"/>
                </a:lnTo>
                <a:close/>
              </a:path>
            </a:pathLst>
          </a:custGeom>
          <a:solidFill>
            <a:srgbClr val="0C00F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7" name="Freeform 56">
            <a:extLst>
              <a:ext uri="{FF2B5EF4-FFF2-40B4-BE49-F238E27FC236}">
                <a16:creationId xmlns:a16="http://schemas.microsoft.com/office/drawing/2014/main" id="{72135A4D-65FE-4EBF-8D37-C03E6C40AE92}"/>
              </a:ext>
            </a:extLst>
          </p:cNvPr>
          <p:cNvSpPr>
            <a:spLocks noChangeAspect="1"/>
          </p:cNvSpPr>
          <p:nvPr/>
        </p:nvSpPr>
        <p:spPr>
          <a:xfrm>
            <a:off x="3694113" y="5778500"/>
            <a:ext cx="212725" cy="457200"/>
          </a:xfrm>
          <a:custGeom>
            <a:avLst/>
            <a:gdLst>
              <a:gd name="connsiteX0" fmla="*/ 323386 w 362415"/>
              <a:gd name="connsiteY0" fmla="*/ 0 h 769434"/>
              <a:gd name="connsiteX1" fmla="*/ 0 w 362415"/>
              <a:gd name="connsiteY1" fmla="*/ 412595 h 769434"/>
              <a:gd name="connsiteX2" fmla="*/ 362415 w 362415"/>
              <a:gd name="connsiteY2" fmla="*/ 769434 h 769434"/>
              <a:gd name="connsiteX3" fmla="*/ 167269 w 362415"/>
              <a:gd name="connsiteY3" fmla="*/ 401444 h 769434"/>
              <a:gd name="connsiteX4" fmla="*/ 323386 w 362415"/>
              <a:gd name="connsiteY4" fmla="*/ 0 h 769434"/>
              <a:gd name="connsiteX0" fmla="*/ 359167 w 362415"/>
              <a:gd name="connsiteY0" fmla="*/ 0 h 761483"/>
              <a:gd name="connsiteX1" fmla="*/ 0 w 362415"/>
              <a:gd name="connsiteY1" fmla="*/ 404644 h 761483"/>
              <a:gd name="connsiteX2" fmla="*/ 362415 w 362415"/>
              <a:gd name="connsiteY2" fmla="*/ 761483 h 761483"/>
              <a:gd name="connsiteX3" fmla="*/ 167269 w 362415"/>
              <a:gd name="connsiteY3" fmla="*/ 393493 h 761483"/>
              <a:gd name="connsiteX4" fmla="*/ 359167 w 362415"/>
              <a:gd name="connsiteY4" fmla="*/ 0 h 761483"/>
              <a:gd name="connsiteX0" fmla="*/ 359167 w 362415"/>
              <a:gd name="connsiteY0" fmla="*/ 0 h 761483"/>
              <a:gd name="connsiteX1" fmla="*/ 0 w 362415"/>
              <a:gd name="connsiteY1" fmla="*/ 404644 h 761483"/>
              <a:gd name="connsiteX2" fmla="*/ 362415 w 362415"/>
              <a:gd name="connsiteY2" fmla="*/ 761483 h 761483"/>
              <a:gd name="connsiteX3" fmla="*/ 207026 w 362415"/>
              <a:gd name="connsiteY3" fmla="*/ 397468 h 761483"/>
              <a:gd name="connsiteX4" fmla="*/ 359167 w 362415"/>
              <a:gd name="connsiteY4" fmla="*/ 0 h 761483"/>
              <a:gd name="connsiteX0" fmla="*/ 351216 w 354464"/>
              <a:gd name="connsiteY0" fmla="*/ 0 h 761483"/>
              <a:gd name="connsiteX1" fmla="*/ 0 w 354464"/>
              <a:gd name="connsiteY1" fmla="*/ 376815 h 761483"/>
              <a:gd name="connsiteX2" fmla="*/ 354464 w 354464"/>
              <a:gd name="connsiteY2" fmla="*/ 761483 h 761483"/>
              <a:gd name="connsiteX3" fmla="*/ 199075 w 354464"/>
              <a:gd name="connsiteY3" fmla="*/ 397468 h 761483"/>
              <a:gd name="connsiteX4" fmla="*/ 351216 w 354464"/>
              <a:gd name="connsiteY4" fmla="*/ 0 h 761483"/>
              <a:gd name="connsiteX0" fmla="*/ 351216 w 354464"/>
              <a:gd name="connsiteY0" fmla="*/ 0 h 761483"/>
              <a:gd name="connsiteX1" fmla="*/ 0 w 354464"/>
              <a:gd name="connsiteY1" fmla="*/ 376815 h 761483"/>
              <a:gd name="connsiteX2" fmla="*/ 354464 w 354464"/>
              <a:gd name="connsiteY2" fmla="*/ 761483 h 761483"/>
              <a:gd name="connsiteX3" fmla="*/ 211002 w 354464"/>
              <a:gd name="connsiteY3" fmla="*/ 381566 h 761483"/>
              <a:gd name="connsiteX4" fmla="*/ 351216 w 354464"/>
              <a:gd name="connsiteY4" fmla="*/ 0 h 7614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464" h="761483">
                <a:moveTo>
                  <a:pt x="351216" y="0"/>
                </a:moveTo>
                <a:lnTo>
                  <a:pt x="0" y="376815"/>
                </a:lnTo>
                <a:lnTo>
                  <a:pt x="354464" y="761483"/>
                </a:lnTo>
                <a:lnTo>
                  <a:pt x="211002" y="381566"/>
                </a:lnTo>
                <a:lnTo>
                  <a:pt x="351216" y="0"/>
                </a:lnTo>
                <a:close/>
              </a:path>
            </a:pathLst>
          </a:custGeom>
          <a:solidFill>
            <a:srgbClr val="0C00F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8" name="Freeform 57">
            <a:extLst>
              <a:ext uri="{FF2B5EF4-FFF2-40B4-BE49-F238E27FC236}">
                <a16:creationId xmlns:a16="http://schemas.microsoft.com/office/drawing/2014/main" id="{62448BF9-FDAD-4299-BA2B-E0754D22FCF7}"/>
              </a:ext>
            </a:extLst>
          </p:cNvPr>
          <p:cNvSpPr>
            <a:spLocks noChangeAspect="1"/>
          </p:cNvSpPr>
          <p:nvPr/>
        </p:nvSpPr>
        <p:spPr>
          <a:xfrm>
            <a:off x="4087813" y="5778500"/>
            <a:ext cx="212725" cy="457200"/>
          </a:xfrm>
          <a:custGeom>
            <a:avLst/>
            <a:gdLst>
              <a:gd name="connsiteX0" fmla="*/ 323386 w 362415"/>
              <a:gd name="connsiteY0" fmla="*/ 0 h 769434"/>
              <a:gd name="connsiteX1" fmla="*/ 0 w 362415"/>
              <a:gd name="connsiteY1" fmla="*/ 412595 h 769434"/>
              <a:gd name="connsiteX2" fmla="*/ 362415 w 362415"/>
              <a:gd name="connsiteY2" fmla="*/ 769434 h 769434"/>
              <a:gd name="connsiteX3" fmla="*/ 167269 w 362415"/>
              <a:gd name="connsiteY3" fmla="*/ 401444 h 769434"/>
              <a:gd name="connsiteX4" fmla="*/ 323386 w 362415"/>
              <a:gd name="connsiteY4" fmla="*/ 0 h 769434"/>
              <a:gd name="connsiteX0" fmla="*/ 359167 w 362415"/>
              <a:gd name="connsiteY0" fmla="*/ 0 h 761483"/>
              <a:gd name="connsiteX1" fmla="*/ 0 w 362415"/>
              <a:gd name="connsiteY1" fmla="*/ 404644 h 761483"/>
              <a:gd name="connsiteX2" fmla="*/ 362415 w 362415"/>
              <a:gd name="connsiteY2" fmla="*/ 761483 h 761483"/>
              <a:gd name="connsiteX3" fmla="*/ 167269 w 362415"/>
              <a:gd name="connsiteY3" fmla="*/ 393493 h 761483"/>
              <a:gd name="connsiteX4" fmla="*/ 359167 w 362415"/>
              <a:gd name="connsiteY4" fmla="*/ 0 h 761483"/>
              <a:gd name="connsiteX0" fmla="*/ 359167 w 362415"/>
              <a:gd name="connsiteY0" fmla="*/ 0 h 761483"/>
              <a:gd name="connsiteX1" fmla="*/ 0 w 362415"/>
              <a:gd name="connsiteY1" fmla="*/ 404644 h 761483"/>
              <a:gd name="connsiteX2" fmla="*/ 362415 w 362415"/>
              <a:gd name="connsiteY2" fmla="*/ 761483 h 761483"/>
              <a:gd name="connsiteX3" fmla="*/ 207026 w 362415"/>
              <a:gd name="connsiteY3" fmla="*/ 397468 h 761483"/>
              <a:gd name="connsiteX4" fmla="*/ 359167 w 362415"/>
              <a:gd name="connsiteY4" fmla="*/ 0 h 761483"/>
              <a:gd name="connsiteX0" fmla="*/ 351216 w 354464"/>
              <a:gd name="connsiteY0" fmla="*/ 0 h 761483"/>
              <a:gd name="connsiteX1" fmla="*/ 0 w 354464"/>
              <a:gd name="connsiteY1" fmla="*/ 376815 h 761483"/>
              <a:gd name="connsiteX2" fmla="*/ 354464 w 354464"/>
              <a:gd name="connsiteY2" fmla="*/ 761483 h 761483"/>
              <a:gd name="connsiteX3" fmla="*/ 199075 w 354464"/>
              <a:gd name="connsiteY3" fmla="*/ 397468 h 761483"/>
              <a:gd name="connsiteX4" fmla="*/ 351216 w 354464"/>
              <a:gd name="connsiteY4" fmla="*/ 0 h 761483"/>
              <a:gd name="connsiteX0" fmla="*/ 351216 w 354464"/>
              <a:gd name="connsiteY0" fmla="*/ 0 h 761483"/>
              <a:gd name="connsiteX1" fmla="*/ 0 w 354464"/>
              <a:gd name="connsiteY1" fmla="*/ 376815 h 761483"/>
              <a:gd name="connsiteX2" fmla="*/ 354464 w 354464"/>
              <a:gd name="connsiteY2" fmla="*/ 761483 h 761483"/>
              <a:gd name="connsiteX3" fmla="*/ 211002 w 354464"/>
              <a:gd name="connsiteY3" fmla="*/ 381566 h 761483"/>
              <a:gd name="connsiteX4" fmla="*/ 351216 w 354464"/>
              <a:gd name="connsiteY4" fmla="*/ 0 h 7614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464" h="761483">
                <a:moveTo>
                  <a:pt x="351216" y="0"/>
                </a:moveTo>
                <a:lnTo>
                  <a:pt x="0" y="376815"/>
                </a:lnTo>
                <a:lnTo>
                  <a:pt x="354464" y="761483"/>
                </a:lnTo>
                <a:lnTo>
                  <a:pt x="211002" y="381566"/>
                </a:lnTo>
                <a:lnTo>
                  <a:pt x="351216" y="0"/>
                </a:lnTo>
                <a:close/>
              </a:path>
            </a:pathLst>
          </a:custGeom>
          <a:solidFill>
            <a:srgbClr val="0C00F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7" name="TextBox 36">
            <a:extLst>
              <a:ext uri="{FF2B5EF4-FFF2-40B4-BE49-F238E27FC236}">
                <a16:creationId xmlns:a16="http://schemas.microsoft.com/office/drawing/2014/main" id="{AF201F6A-B873-48D0-8646-EAE72224D5EE}"/>
              </a:ext>
            </a:extLst>
          </p:cNvPr>
          <p:cNvSpPr txBox="1">
            <a:spLocks noRot="1" noChangeAspect="1" noMove="1" noResize="1" noEditPoints="1" noAdjustHandles="1" noChangeArrowheads="1" noChangeShapeType="1" noTextEdit="1"/>
          </p:cNvSpPr>
          <p:nvPr/>
        </p:nvSpPr>
        <p:spPr>
          <a:xfrm>
            <a:off x="4420092" y="5681566"/>
            <a:ext cx="3853106" cy="533929"/>
          </a:xfrm>
          <a:prstGeom prst="rect">
            <a:avLst/>
          </a:prstGeom>
          <a:blipFill rotWithShape="1">
            <a:blip r:embed="rId6"/>
            <a:stretch>
              <a:fillRect r="-1108" b="-5682"/>
            </a:stretch>
          </a:blipFill>
        </p:spPr>
        <p:txBody>
          <a:bodyPr/>
          <a:lstStyle/>
          <a:p>
            <a:pPr>
              <a:defRPr/>
            </a:pPr>
            <a:r>
              <a:rPr lang="en-US">
                <a:noFill/>
              </a:rPr>
              <a:t> </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2">
            <a:extLst>
              <a:ext uri="{FF2B5EF4-FFF2-40B4-BE49-F238E27FC236}">
                <a16:creationId xmlns:a16="http://schemas.microsoft.com/office/drawing/2014/main" id="{1943721D-F6AE-4398-B9D5-B1E25B058A87}"/>
              </a:ext>
            </a:extLst>
          </p:cNvPr>
          <p:cNvSpPr txBox="1">
            <a:spLocks noChangeArrowheads="1"/>
          </p:cNvSpPr>
          <p:nvPr/>
        </p:nvSpPr>
        <p:spPr bwMode="auto">
          <a:xfrm>
            <a:off x="1143000" y="582613"/>
            <a:ext cx="276225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800" b="1">
                <a:latin typeface="Times New Roman" panose="02020603050405020304" pitchFamily="18" charset="0"/>
              </a:rPr>
              <a:t>In other bases …</a:t>
            </a:r>
          </a:p>
        </p:txBody>
      </p:sp>
      <p:sp>
        <p:nvSpPr>
          <p:cNvPr id="7171" name="Text Box 3">
            <a:extLst>
              <a:ext uri="{FF2B5EF4-FFF2-40B4-BE49-F238E27FC236}">
                <a16:creationId xmlns:a16="http://schemas.microsoft.com/office/drawing/2014/main" id="{38EC2E9C-581C-4C90-B871-DB91EB304A0E}"/>
              </a:ext>
            </a:extLst>
          </p:cNvPr>
          <p:cNvSpPr txBox="1">
            <a:spLocks noChangeArrowheads="1"/>
          </p:cNvSpPr>
          <p:nvPr/>
        </p:nvSpPr>
        <p:spPr bwMode="auto">
          <a:xfrm>
            <a:off x="1474788" y="1527175"/>
            <a:ext cx="138271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a:latin typeface="Times New Roman" panose="02020603050405020304" pitchFamily="18" charset="0"/>
              </a:rPr>
              <a:t>42.312</a:t>
            </a:r>
            <a:r>
              <a:rPr lang="en-US" altLang="en-US" sz="2000" baseline="-25000">
                <a:latin typeface="Times New Roman" panose="02020603050405020304" pitchFamily="18" charset="0"/>
              </a:rPr>
              <a:t>Five</a:t>
            </a:r>
            <a:r>
              <a:rPr lang="en-US" altLang="en-US" sz="2000">
                <a:latin typeface="Times New Roman" panose="02020603050405020304" pitchFamily="18" charset="0"/>
              </a:rPr>
              <a:t> =</a:t>
            </a:r>
          </a:p>
        </p:txBody>
      </p:sp>
      <p:graphicFrame>
        <p:nvGraphicFramePr>
          <p:cNvPr id="7172" name="Object 4">
            <a:extLst>
              <a:ext uri="{FF2B5EF4-FFF2-40B4-BE49-F238E27FC236}">
                <a16:creationId xmlns:a16="http://schemas.microsoft.com/office/drawing/2014/main" id="{BBE147CA-5A60-4E02-BAE5-692F1D83398B}"/>
              </a:ext>
            </a:extLst>
          </p:cNvPr>
          <p:cNvGraphicFramePr>
            <a:graphicFrameLocks noChangeAspect="1"/>
          </p:cNvGraphicFramePr>
          <p:nvPr/>
        </p:nvGraphicFramePr>
        <p:xfrm>
          <a:off x="2903538" y="1403350"/>
          <a:ext cx="3300412" cy="631825"/>
        </p:xfrm>
        <a:graphic>
          <a:graphicData uri="http://schemas.openxmlformats.org/presentationml/2006/ole">
            <mc:AlternateContent xmlns:mc="http://schemas.openxmlformats.org/markup-compatibility/2006">
              <mc:Choice xmlns:v="urn:schemas-microsoft-com:vml" Requires="v">
                <p:oleObj spid="_x0000_s7205" name="Equation" r:id="rId3" imgW="2057400" imgH="393700" progId="Equation.3">
                  <p:embed/>
                </p:oleObj>
              </mc:Choice>
              <mc:Fallback>
                <p:oleObj name="Equation" r:id="rId3" imgW="2057400" imgH="393700" progId="Equation.3">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03538" y="1403350"/>
                        <a:ext cx="3300412" cy="631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173" name="Text Box 5">
            <a:extLst>
              <a:ext uri="{FF2B5EF4-FFF2-40B4-BE49-F238E27FC236}">
                <a16:creationId xmlns:a16="http://schemas.microsoft.com/office/drawing/2014/main" id="{8D2D9655-1754-4564-8F86-F366710E1F83}"/>
              </a:ext>
            </a:extLst>
          </p:cNvPr>
          <p:cNvSpPr txBox="1">
            <a:spLocks noChangeArrowheads="1"/>
          </p:cNvSpPr>
          <p:nvPr/>
        </p:nvSpPr>
        <p:spPr bwMode="auto">
          <a:xfrm>
            <a:off x="6283325" y="1563688"/>
            <a:ext cx="13811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a:latin typeface="Times New Roman" panose="02020603050405020304" pitchFamily="18" charset="0"/>
              </a:rPr>
              <a:t>(in base 10)</a:t>
            </a:r>
          </a:p>
        </p:txBody>
      </p:sp>
      <p:sp>
        <p:nvSpPr>
          <p:cNvPr id="7174" name="Text Box 6">
            <a:extLst>
              <a:ext uri="{FF2B5EF4-FFF2-40B4-BE49-F238E27FC236}">
                <a16:creationId xmlns:a16="http://schemas.microsoft.com/office/drawing/2014/main" id="{9926F64C-1AE9-4D91-AC27-813CFF84941A}"/>
              </a:ext>
            </a:extLst>
          </p:cNvPr>
          <p:cNvSpPr txBox="1">
            <a:spLocks noChangeArrowheads="1"/>
          </p:cNvSpPr>
          <p:nvPr/>
        </p:nvSpPr>
        <p:spPr bwMode="auto">
          <a:xfrm>
            <a:off x="2578100" y="2287588"/>
            <a:ext cx="10890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a:latin typeface="Times New Roman" panose="02020603050405020304" pitchFamily="18" charset="0"/>
              </a:rPr>
              <a:t>= 22.656</a:t>
            </a:r>
          </a:p>
        </p:txBody>
      </p:sp>
      <p:cxnSp>
        <p:nvCxnSpPr>
          <p:cNvPr id="7" name="Straight Connector 6">
            <a:extLst>
              <a:ext uri="{FF2B5EF4-FFF2-40B4-BE49-F238E27FC236}">
                <a16:creationId xmlns:a16="http://schemas.microsoft.com/office/drawing/2014/main" id="{748F76BE-A216-4CF4-9E6F-3F70DE02FE16}"/>
              </a:ext>
            </a:extLst>
          </p:cNvPr>
          <p:cNvCxnSpPr/>
          <p:nvPr/>
        </p:nvCxnSpPr>
        <p:spPr>
          <a:xfrm>
            <a:off x="1162050" y="3370263"/>
            <a:ext cx="670242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443712DB-78A0-4148-A3E6-A5DC95EA5E32}"/>
              </a:ext>
            </a:extLst>
          </p:cNvPr>
          <p:cNvCxnSpPr/>
          <p:nvPr/>
        </p:nvCxnSpPr>
        <p:spPr>
          <a:xfrm>
            <a:off x="2108200" y="3011488"/>
            <a:ext cx="0" cy="256063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E36D6854-AC64-4029-8E7E-5280E72319D6}"/>
              </a:ext>
            </a:extLst>
          </p:cNvPr>
          <p:cNvCxnSpPr/>
          <p:nvPr/>
        </p:nvCxnSpPr>
        <p:spPr>
          <a:xfrm>
            <a:off x="3027363" y="3011488"/>
            <a:ext cx="0" cy="256063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382F4C6E-D9B6-4EAA-91DD-30773C41FD53}"/>
              </a:ext>
            </a:extLst>
          </p:cNvPr>
          <p:cNvCxnSpPr/>
          <p:nvPr/>
        </p:nvCxnSpPr>
        <p:spPr>
          <a:xfrm>
            <a:off x="4924425" y="3011488"/>
            <a:ext cx="0" cy="2560637"/>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7C7A0F70-5AC0-4474-8056-DFE389270A9A}"/>
              </a:ext>
            </a:extLst>
          </p:cNvPr>
          <p:cNvCxnSpPr/>
          <p:nvPr/>
        </p:nvCxnSpPr>
        <p:spPr>
          <a:xfrm>
            <a:off x="5875338" y="3011488"/>
            <a:ext cx="0" cy="256063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8E919C6-3917-409E-98F6-FCD9C81919BA}"/>
              </a:ext>
            </a:extLst>
          </p:cNvPr>
          <p:cNvCxnSpPr/>
          <p:nvPr/>
        </p:nvCxnSpPr>
        <p:spPr>
          <a:xfrm>
            <a:off x="6943725" y="3011488"/>
            <a:ext cx="0" cy="255905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443E47B-D8F9-4903-ADF8-6CC496D9D41C}"/>
              </a:ext>
            </a:extLst>
          </p:cNvPr>
          <p:cNvCxnSpPr/>
          <p:nvPr/>
        </p:nvCxnSpPr>
        <p:spPr>
          <a:xfrm>
            <a:off x="3979863" y="3011488"/>
            <a:ext cx="0" cy="256063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7182" name="TextBox 14">
            <a:extLst>
              <a:ext uri="{FF2B5EF4-FFF2-40B4-BE49-F238E27FC236}">
                <a16:creationId xmlns:a16="http://schemas.microsoft.com/office/drawing/2014/main" id="{A59FCFC7-CABE-4E1D-B48D-F354BB55D69A}"/>
              </a:ext>
            </a:extLst>
          </p:cNvPr>
          <p:cNvSpPr txBox="1">
            <a:spLocks noChangeArrowheads="1"/>
          </p:cNvSpPr>
          <p:nvPr/>
        </p:nvSpPr>
        <p:spPr bwMode="auto">
          <a:xfrm>
            <a:off x="1379538" y="2949575"/>
            <a:ext cx="5683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a:latin typeface="Times New Roman" panose="02020603050405020304" pitchFamily="18" charset="0"/>
              </a:rPr>
              <a:t>125</a:t>
            </a:r>
          </a:p>
        </p:txBody>
      </p:sp>
      <p:sp>
        <p:nvSpPr>
          <p:cNvPr id="7183" name="TextBox 66">
            <a:extLst>
              <a:ext uri="{FF2B5EF4-FFF2-40B4-BE49-F238E27FC236}">
                <a16:creationId xmlns:a16="http://schemas.microsoft.com/office/drawing/2014/main" id="{93DB82C8-F3DC-419D-9605-E77DDFCF41DD}"/>
              </a:ext>
            </a:extLst>
          </p:cNvPr>
          <p:cNvSpPr txBox="1">
            <a:spLocks noChangeArrowheads="1"/>
          </p:cNvSpPr>
          <p:nvPr/>
        </p:nvSpPr>
        <p:spPr bwMode="auto">
          <a:xfrm>
            <a:off x="2317750" y="2949575"/>
            <a:ext cx="4413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a:latin typeface="Times New Roman" panose="02020603050405020304" pitchFamily="18" charset="0"/>
              </a:rPr>
              <a:t>25</a:t>
            </a:r>
          </a:p>
        </p:txBody>
      </p:sp>
      <p:sp>
        <p:nvSpPr>
          <p:cNvPr id="7184" name="TextBox 15">
            <a:extLst>
              <a:ext uri="{FF2B5EF4-FFF2-40B4-BE49-F238E27FC236}">
                <a16:creationId xmlns:a16="http://schemas.microsoft.com/office/drawing/2014/main" id="{2B688684-8E57-46F8-BCEC-8160BB7338AF}"/>
              </a:ext>
            </a:extLst>
          </p:cNvPr>
          <p:cNvSpPr txBox="1">
            <a:spLocks noChangeArrowheads="1"/>
          </p:cNvSpPr>
          <p:nvPr/>
        </p:nvSpPr>
        <p:spPr bwMode="auto">
          <a:xfrm>
            <a:off x="3321050" y="2949575"/>
            <a:ext cx="3127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a:latin typeface="Times New Roman" panose="02020603050405020304" pitchFamily="18" charset="0"/>
              </a:rPr>
              <a:t>5</a:t>
            </a:r>
          </a:p>
        </p:txBody>
      </p:sp>
      <p:sp>
        <p:nvSpPr>
          <p:cNvPr id="7185" name="TextBox 16">
            <a:extLst>
              <a:ext uri="{FF2B5EF4-FFF2-40B4-BE49-F238E27FC236}">
                <a16:creationId xmlns:a16="http://schemas.microsoft.com/office/drawing/2014/main" id="{94ED1F05-0B34-45FE-9D6C-967E559C092A}"/>
              </a:ext>
            </a:extLst>
          </p:cNvPr>
          <p:cNvSpPr txBox="1">
            <a:spLocks noChangeArrowheads="1"/>
          </p:cNvSpPr>
          <p:nvPr/>
        </p:nvSpPr>
        <p:spPr bwMode="auto">
          <a:xfrm>
            <a:off x="4338638" y="2949575"/>
            <a:ext cx="311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a:latin typeface="Times New Roman" panose="02020603050405020304" pitchFamily="18" charset="0"/>
              </a:rPr>
              <a:t>1</a:t>
            </a:r>
          </a:p>
        </p:txBody>
      </p:sp>
      <p:sp>
        <p:nvSpPr>
          <p:cNvPr id="7186" name="TextBox 20">
            <a:extLst>
              <a:ext uri="{FF2B5EF4-FFF2-40B4-BE49-F238E27FC236}">
                <a16:creationId xmlns:a16="http://schemas.microsoft.com/office/drawing/2014/main" id="{1837397A-A240-4CA1-83A0-57AD8001E10C}"/>
              </a:ext>
            </a:extLst>
          </p:cNvPr>
          <p:cNvSpPr txBox="1">
            <a:spLocks noChangeArrowheads="1"/>
          </p:cNvSpPr>
          <p:nvPr/>
        </p:nvSpPr>
        <p:spPr bwMode="auto">
          <a:xfrm>
            <a:off x="3403600" y="3462338"/>
            <a:ext cx="311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b="1">
                <a:latin typeface="Times New Roman" panose="02020603050405020304" pitchFamily="18" charset="0"/>
              </a:rPr>
              <a:t>4</a:t>
            </a:r>
          </a:p>
        </p:txBody>
      </p:sp>
      <p:sp>
        <p:nvSpPr>
          <p:cNvPr id="7187" name="TextBox 21">
            <a:extLst>
              <a:ext uri="{FF2B5EF4-FFF2-40B4-BE49-F238E27FC236}">
                <a16:creationId xmlns:a16="http://schemas.microsoft.com/office/drawing/2014/main" id="{FE2B80DC-6DE4-44A1-BD4C-13B219CA1A74}"/>
              </a:ext>
            </a:extLst>
          </p:cNvPr>
          <p:cNvSpPr txBox="1">
            <a:spLocks noChangeArrowheads="1"/>
          </p:cNvSpPr>
          <p:nvPr/>
        </p:nvSpPr>
        <p:spPr bwMode="auto">
          <a:xfrm>
            <a:off x="4295775" y="3462338"/>
            <a:ext cx="311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b="1">
                <a:latin typeface="Times New Roman" panose="02020603050405020304" pitchFamily="18" charset="0"/>
              </a:rPr>
              <a:t>2</a:t>
            </a:r>
          </a:p>
        </p:txBody>
      </p:sp>
      <p:sp>
        <p:nvSpPr>
          <p:cNvPr id="7188" name="TextBox 22">
            <a:extLst>
              <a:ext uri="{FF2B5EF4-FFF2-40B4-BE49-F238E27FC236}">
                <a16:creationId xmlns:a16="http://schemas.microsoft.com/office/drawing/2014/main" id="{6D9ADF5F-124B-491F-A8B9-50DD0ACE7A53}"/>
              </a:ext>
            </a:extLst>
          </p:cNvPr>
          <p:cNvSpPr txBox="1">
            <a:spLocks noChangeArrowheads="1"/>
          </p:cNvSpPr>
          <p:nvPr/>
        </p:nvSpPr>
        <p:spPr bwMode="auto">
          <a:xfrm>
            <a:off x="5227638" y="3462338"/>
            <a:ext cx="311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b="1">
                <a:latin typeface="Times New Roman" panose="02020603050405020304" pitchFamily="18" charset="0"/>
              </a:rPr>
              <a:t>3</a:t>
            </a:r>
          </a:p>
        </p:txBody>
      </p:sp>
      <p:sp>
        <p:nvSpPr>
          <p:cNvPr id="7189" name="TextBox 23">
            <a:extLst>
              <a:ext uri="{FF2B5EF4-FFF2-40B4-BE49-F238E27FC236}">
                <a16:creationId xmlns:a16="http://schemas.microsoft.com/office/drawing/2014/main" id="{1F65EACE-78D8-4B03-9774-BA129536318E}"/>
              </a:ext>
            </a:extLst>
          </p:cNvPr>
          <p:cNvSpPr txBox="1">
            <a:spLocks noChangeArrowheads="1"/>
          </p:cNvSpPr>
          <p:nvPr/>
        </p:nvSpPr>
        <p:spPr bwMode="auto">
          <a:xfrm>
            <a:off x="6261100" y="3462338"/>
            <a:ext cx="311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b="1">
                <a:latin typeface="Times New Roman" panose="02020603050405020304" pitchFamily="18" charset="0"/>
              </a:rPr>
              <a:t>1</a:t>
            </a:r>
          </a:p>
        </p:txBody>
      </p:sp>
      <p:sp>
        <p:nvSpPr>
          <p:cNvPr id="7190" name="TextBox 24">
            <a:extLst>
              <a:ext uri="{FF2B5EF4-FFF2-40B4-BE49-F238E27FC236}">
                <a16:creationId xmlns:a16="http://schemas.microsoft.com/office/drawing/2014/main" id="{9FEF0F79-43D4-4772-A0CD-036BCEB839A8}"/>
              </a:ext>
            </a:extLst>
          </p:cNvPr>
          <p:cNvSpPr txBox="1">
            <a:spLocks noChangeArrowheads="1"/>
          </p:cNvSpPr>
          <p:nvPr/>
        </p:nvSpPr>
        <p:spPr bwMode="auto">
          <a:xfrm>
            <a:off x="7367588" y="3462338"/>
            <a:ext cx="311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b="1">
                <a:latin typeface="Times New Roman" panose="02020603050405020304" pitchFamily="18" charset="0"/>
              </a:rPr>
              <a:t>2</a:t>
            </a:r>
          </a:p>
        </p:txBody>
      </p:sp>
      <p:sp>
        <p:nvSpPr>
          <p:cNvPr id="7191" name="Text Box 25">
            <a:extLst>
              <a:ext uri="{FF2B5EF4-FFF2-40B4-BE49-F238E27FC236}">
                <a16:creationId xmlns:a16="http://schemas.microsoft.com/office/drawing/2014/main" id="{F0BCD4EE-E97F-4940-A357-967C987C84B0}"/>
              </a:ext>
            </a:extLst>
          </p:cNvPr>
          <p:cNvSpPr txBox="1">
            <a:spLocks noChangeArrowheads="1"/>
          </p:cNvSpPr>
          <p:nvPr/>
        </p:nvSpPr>
        <p:spPr bwMode="auto">
          <a:xfrm rot="-5400000">
            <a:off x="440531" y="4882357"/>
            <a:ext cx="2446337"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a:latin typeface="Times New Roman" panose="02020603050405020304" pitchFamily="18" charset="0"/>
              </a:rPr>
              <a:t>Hundred-twenty-fives</a:t>
            </a:r>
          </a:p>
        </p:txBody>
      </p:sp>
      <p:sp>
        <p:nvSpPr>
          <p:cNvPr id="7192" name="Text Box 26">
            <a:extLst>
              <a:ext uri="{FF2B5EF4-FFF2-40B4-BE49-F238E27FC236}">
                <a16:creationId xmlns:a16="http://schemas.microsoft.com/office/drawing/2014/main" id="{413FAA0F-9899-4935-927A-33E7F32F198A}"/>
              </a:ext>
            </a:extLst>
          </p:cNvPr>
          <p:cNvSpPr txBox="1">
            <a:spLocks noChangeArrowheads="1"/>
          </p:cNvSpPr>
          <p:nvPr/>
        </p:nvSpPr>
        <p:spPr bwMode="auto">
          <a:xfrm rot="-5400000">
            <a:off x="1801812" y="4362451"/>
            <a:ext cx="1533525"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a:latin typeface="Times New Roman" panose="02020603050405020304" pitchFamily="18" charset="0"/>
              </a:rPr>
              <a:t>Twenty-fives</a:t>
            </a:r>
          </a:p>
        </p:txBody>
      </p:sp>
      <p:sp>
        <p:nvSpPr>
          <p:cNvPr id="7193" name="Text Box 27">
            <a:extLst>
              <a:ext uri="{FF2B5EF4-FFF2-40B4-BE49-F238E27FC236}">
                <a16:creationId xmlns:a16="http://schemas.microsoft.com/office/drawing/2014/main" id="{F9CE5FBF-BD07-43E1-A028-A0396EE8BCD1}"/>
              </a:ext>
            </a:extLst>
          </p:cNvPr>
          <p:cNvSpPr txBox="1">
            <a:spLocks noChangeArrowheads="1"/>
          </p:cNvSpPr>
          <p:nvPr/>
        </p:nvSpPr>
        <p:spPr bwMode="auto">
          <a:xfrm rot="-5400000">
            <a:off x="3199606" y="4272757"/>
            <a:ext cx="681037"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a:latin typeface="Times New Roman" panose="02020603050405020304" pitchFamily="18" charset="0"/>
              </a:rPr>
              <a:t>fives</a:t>
            </a:r>
          </a:p>
        </p:txBody>
      </p:sp>
      <p:sp>
        <p:nvSpPr>
          <p:cNvPr id="7194" name="Text Box 28">
            <a:extLst>
              <a:ext uri="{FF2B5EF4-FFF2-40B4-BE49-F238E27FC236}">
                <a16:creationId xmlns:a16="http://schemas.microsoft.com/office/drawing/2014/main" id="{8B765FE9-104E-4BD8-8821-B4F8F989D1F9}"/>
              </a:ext>
            </a:extLst>
          </p:cNvPr>
          <p:cNvSpPr txBox="1">
            <a:spLocks noChangeArrowheads="1"/>
          </p:cNvSpPr>
          <p:nvPr/>
        </p:nvSpPr>
        <p:spPr bwMode="auto">
          <a:xfrm rot="-5400000">
            <a:off x="4188619" y="4245769"/>
            <a:ext cx="64928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a:latin typeface="Times New Roman" panose="02020603050405020304" pitchFamily="18" charset="0"/>
              </a:rPr>
              <a:t>ones</a:t>
            </a:r>
          </a:p>
        </p:txBody>
      </p:sp>
      <p:sp>
        <p:nvSpPr>
          <p:cNvPr id="7195" name="Text Box 29">
            <a:extLst>
              <a:ext uri="{FF2B5EF4-FFF2-40B4-BE49-F238E27FC236}">
                <a16:creationId xmlns:a16="http://schemas.microsoft.com/office/drawing/2014/main" id="{ADBEE6C0-5F70-4A31-AB42-BC79F946D740}"/>
              </a:ext>
            </a:extLst>
          </p:cNvPr>
          <p:cNvSpPr txBox="1">
            <a:spLocks noChangeArrowheads="1"/>
          </p:cNvSpPr>
          <p:nvPr/>
        </p:nvSpPr>
        <p:spPr bwMode="auto">
          <a:xfrm rot="-5400000">
            <a:off x="5041106" y="4244182"/>
            <a:ext cx="722313"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a:latin typeface="Times New Roman" panose="02020603050405020304" pitchFamily="18" charset="0"/>
              </a:rPr>
              <a:t>fifths</a:t>
            </a:r>
          </a:p>
        </p:txBody>
      </p:sp>
      <p:sp>
        <p:nvSpPr>
          <p:cNvPr id="7196" name="Text Box 30">
            <a:extLst>
              <a:ext uri="{FF2B5EF4-FFF2-40B4-BE49-F238E27FC236}">
                <a16:creationId xmlns:a16="http://schemas.microsoft.com/office/drawing/2014/main" id="{53B6F2AA-BDCC-4449-B0B3-3165783DC33D}"/>
              </a:ext>
            </a:extLst>
          </p:cNvPr>
          <p:cNvSpPr txBox="1">
            <a:spLocks noChangeArrowheads="1"/>
          </p:cNvSpPr>
          <p:nvPr/>
        </p:nvSpPr>
        <p:spPr bwMode="auto">
          <a:xfrm rot="-5400000">
            <a:off x="5664200" y="4568825"/>
            <a:ext cx="1574800"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a:latin typeface="Times New Roman" panose="02020603050405020304" pitchFamily="18" charset="0"/>
              </a:rPr>
              <a:t>Twenty-fifths</a:t>
            </a:r>
          </a:p>
        </p:txBody>
      </p:sp>
      <p:sp>
        <p:nvSpPr>
          <p:cNvPr id="7197" name="Text Box 31">
            <a:extLst>
              <a:ext uri="{FF2B5EF4-FFF2-40B4-BE49-F238E27FC236}">
                <a16:creationId xmlns:a16="http://schemas.microsoft.com/office/drawing/2014/main" id="{F0007070-01BE-45C3-8C26-BDD754837F3E}"/>
              </a:ext>
            </a:extLst>
          </p:cNvPr>
          <p:cNvSpPr txBox="1">
            <a:spLocks noChangeArrowheads="1"/>
          </p:cNvSpPr>
          <p:nvPr/>
        </p:nvSpPr>
        <p:spPr bwMode="auto">
          <a:xfrm rot="-5400000">
            <a:off x="6278563" y="4987925"/>
            <a:ext cx="2489200"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a:latin typeface="Times New Roman" panose="02020603050405020304" pitchFamily="18" charset="0"/>
              </a:rPr>
              <a:t>Hundred-twenty-fifths</a:t>
            </a:r>
          </a:p>
        </p:txBody>
      </p:sp>
      <p:sp>
        <p:nvSpPr>
          <p:cNvPr id="2" name="TextBox 1">
            <a:extLst>
              <a:ext uri="{FF2B5EF4-FFF2-40B4-BE49-F238E27FC236}">
                <a16:creationId xmlns:a16="http://schemas.microsoft.com/office/drawing/2014/main" id="{A673824B-0F80-404B-8869-30363C1DE147}"/>
              </a:ext>
            </a:extLst>
          </p:cNvPr>
          <p:cNvSpPr txBox="1">
            <a:spLocks noRot="1" noChangeAspect="1" noMove="1" noResize="1" noEditPoints="1" noAdjustHandles="1" noChangeArrowheads="1" noChangeShapeType="1" noTextEdit="1"/>
          </p:cNvSpPr>
          <p:nvPr/>
        </p:nvSpPr>
        <p:spPr>
          <a:xfrm>
            <a:off x="5203825" y="2679180"/>
            <a:ext cx="391454" cy="670505"/>
          </a:xfrm>
          <a:prstGeom prst="rect">
            <a:avLst/>
          </a:prstGeom>
          <a:blipFill rotWithShape="1">
            <a:blip r:embed="rId5"/>
            <a:stretch>
              <a:fillRect/>
            </a:stretch>
          </a:blipFill>
        </p:spPr>
        <p:txBody>
          <a:bodyPr/>
          <a:lstStyle/>
          <a:p>
            <a:pPr eaLnBrk="1" hangingPunct="1">
              <a:defRPr/>
            </a:pPr>
            <a:r>
              <a:rPr lang="en-US">
                <a:noFill/>
              </a:rPr>
              <a:t> </a:t>
            </a:r>
          </a:p>
        </p:txBody>
      </p:sp>
      <p:sp>
        <p:nvSpPr>
          <p:cNvPr id="3" name="TextBox 2">
            <a:extLst>
              <a:ext uri="{FF2B5EF4-FFF2-40B4-BE49-F238E27FC236}">
                <a16:creationId xmlns:a16="http://schemas.microsoft.com/office/drawing/2014/main" id="{18303FC8-36E4-4D48-9B4B-65CC17819970}"/>
              </a:ext>
            </a:extLst>
          </p:cNvPr>
          <p:cNvSpPr txBox="1">
            <a:spLocks noRot="1" noChangeAspect="1" noMove="1" noResize="1" noEditPoints="1" noAdjustHandles="1" noChangeArrowheads="1" noChangeShapeType="1" noTextEdit="1"/>
          </p:cNvSpPr>
          <p:nvPr/>
        </p:nvSpPr>
        <p:spPr>
          <a:xfrm>
            <a:off x="6184539" y="2675945"/>
            <a:ext cx="534121" cy="670505"/>
          </a:xfrm>
          <a:prstGeom prst="rect">
            <a:avLst/>
          </a:prstGeom>
          <a:blipFill rotWithShape="1">
            <a:blip r:embed="rId6"/>
            <a:stretch>
              <a:fillRect/>
            </a:stretch>
          </a:blipFill>
        </p:spPr>
        <p:txBody>
          <a:bodyPr/>
          <a:lstStyle/>
          <a:p>
            <a:pPr eaLnBrk="1" hangingPunct="1">
              <a:defRPr/>
            </a:pPr>
            <a:r>
              <a:rPr lang="en-US">
                <a:noFill/>
              </a:rPr>
              <a:t> </a:t>
            </a:r>
          </a:p>
        </p:txBody>
      </p:sp>
      <p:sp>
        <p:nvSpPr>
          <p:cNvPr id="4" name="TextBox 3">
            <a:extLst>
              <a:ext uri="{FF2B5EF4-FFF2-40B4-BE49-F238E27FC236}">
                <a16:creationId xmlns:a16="http://schemas.microsoft.com/office/drawing/2014/main" id="{51CA7A2C-A6BC-4DC0-97C6-7D4147BDE480}"/>
              </a:ext>
            </a:extLst>
          </p:cNvPr>
          <p:cNvSpPr txBox="1">
            <a:spLocks noRot="1" noChangeAspect="1" noMove="1" noResize="1" noEditPoints="1" noAdjustHandles="1" noChangeArrowheads="1" noChangeShapeType="1" noTextEdit="1"/>
          </p:cNvSpPr>
          <p:nvPr/>
        </p:nvSpPr>
        <p:spPr>
          <a:xfrm>
            <a:off x="7197238" y="2666901"/>
            <a:ext cx="676788" cy="670505"/>
          </a:xfrm>
          <a:prstGeom prst="rect">
            <a:avLst/>
          </a:prstGeom>
          <a:blipFill rotWithShape="1">
            <a:blip r:embed="rId7"/>
            <a:stretch>
              <a:fillRect/>
            </a:stretch>
          </a:blipFill>
        </p:spPr>
        <p:txBody>
          <a:bodyPr/>
          <a:lstStyle/>
          <a:p>
            <a:pPr eaLnBrk="1" hangingPunct="1">
              <a:defRPr/>
            </a:pPr>
            <a:r>
              <a:rPr lang="en-US">
                <a:noFill/>
              </a:rPr>
              <a:t> </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2" descr="C:\Documents and Settings\cary.lee\Desktop\decimal1.tif">
            <a:extLst>
              <a:ext uri="{FF2B5EF4-FFF2-40B4-BE49-F238E27FC236}">
                <a16:creationId xmlns:a16="http://schemas.microsoft.com/office/drawing/2014/main" id="{4DB09785-F473-411A-B70D-159996F2C1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4375" y="0"/>
            <a:ext cx="7040563" cy="921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Text Box 3">
            <a:extLst>
              <a:ext uri="{FF2B5EF4-FFF2-40B4-BE49-F238E27FC236}">
                <a16:creationId xmlns:a16="http://schemas.microsoft.com/office/drawing/2014/main" id="{2656BF7D-EF3C-48C7-92BB-5CD0D1C391A6}"/>
              </a:ext>
            </a:extLst>
          </p:cNvPr>
          <p:cNvSpPr txBox="1">
            <a:spLocks noChangeArrowheads="1"/>
          </p:cNvSpPr>
          <p:nvPr/>
        </p:nvSpPr>
        <p:spPr bwMode="auto">
          <a:xfrm>
            <a:off x="371475" y="5349875"/>
            <a:ext cx="2028825"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a:latin typeface="Times New Roman" panose="02020603050405020304" pitchFamily="18" charset="0"/>
              </a:rPr>
              <a:t>Deca- means </a:t>
            </a:r>
            <a:r>
              <a:rPr lang="en-US" altLang="en-US" sz="2000">
                <a:solidFill>
                  <a:srgbClr val="FF0000"/>
                </a:solidFill>
                <a:latin typeface="Times New Roman" panose="02020603050405020304" pitchFamily="18" charset="0"/>
              </a:rPr>
              <a:t>ten</a:t>
            </a:r>
          </a:p>
          <a:p>
            <a:pPr eaLnBrk="1" hangingPunct="1">
              <a:spcBef>
                <a:spcPct val="0"/>
              </a:spcBef>
              <a:buFontTx/>
              <a:buNone/>
            </a:pPr>
            <a:r>
              <a:rPr lang="en-US" altLang="en-US" sz="2000">
                <a:latin typeface="Times New Roman" panose="02020603050405020304" pitchFamily="18" charset="0"/>
              </a:rPr>
              <a:t>        while</a:t>
            </a:r>
          </a:p>
          <a:p>
            <a:pPr eaLnBrk="1" hangingPunct="1">
              <a:spcBef>
                <a:spcPct val="0"/>
              </a:spcBef>
              <a:buFontTx/>
              <a:buNone/>
            </a:pPr>
            <a:r>
              <a:rPr lang="en-US" altLang="en-US" sz="2000">
                <a:latin typeface="Times New Roman" panose="02020603050405020304" pitchFamily="18" charset="0"/>
              </a:rPr>
              <a:t>Deci- means </a:t>
            </a:r>
            <a:r>
              <a:rPr lang="en-US" altLang="en-US" sz="2000">
                <a:solidFill>
                  <a:srgbClr val="FF0000"/>
                </a:solidFill>
                <a:latin typeface="Times New Roman" panose="02020603050405020304" pitchFamily="18" charset="0"/>
              </a:rPr>
              <a:t>tenth</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4" presetClass="path" presetSubtype="0" accel="50000" decel="50000" fill="hold" nodeType="clickEffect">
                                  <p:stCondLst>
                                    <p:cond delay="0"/>
                                  </p:stCondLst>
                                  <p:childTnLst>
                                    <p:animMotion origin="layout" path="M -8.33333E-7 2.22222E-6 L -8.33333E-7 -0.35787 " pathEditMode="relative" rAng="0" ptsTypes="AA">
                                      <p:cBhvr>
                                        <p:cTn id="6" dur="2000" fill="hold"/>
                                        <p:tgtEl>
                                          <p:spTgt spid="83970"/>
                                        </p:tgtEl>
                                        <p:attrNameLst>
                                          <p:attrName>ppt_x</p:attrName>
                                          <p:attrName>ppt_y</p:attrName>
                                        </p:attrNameLst>
                                      </p:cBhvr>
                                      <p:rCtr x="0" y="-1789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Documents and Settings\cary.lee\Desktop\decimal2.tif">
            <a:extLst>
              <a:ext uri="{FF2B5EF4-FFF2-40B4-BE49-F238E27FC236}">
                <a16:creationId xmlns:a16="http://schemas.microsoft.com/office/drawing/2014/main" id="{959AC48A-EFFC-4FEA-8D13-0472BEEE06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0350" y="0"/>
            <a:ext cx="6542088" cy="652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Documents and Settings\cary.lee\Desktop\decimal1.tif">
            <a:extLst>
              <a:ext uri="{FF2B5EF4-FFF2-40B4-BE49-F238E27FC236}">
                <a16:creationId xmlns:a16="http://schemas.microsoft.com/office/drawing/2014/main" id="{B534FDD3-45AA-48B5-A55E-16EA4C0656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9625" y="968375"/>
            <a:ext cx="7399338" cy="445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7770</TotalTime>
  <Words>1846</Words>
  <Application>Microsoft Office PowerPoint</Application>
  <PresentationFormat>On-screen Show (4:3)</PresentationFormat>
  <Paragraphs>295</Paragraphs>
  <Slides>28</Slides>
  <Notes>0</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28</vt:i4>
      </vt:variant>
    </vt:vector>
  </HeadingPairs>
  <TitlesOfParts>
    <vt:vector size="34" baseType="lpstr">
      <vt:lpstr>Arial</vt:lpstr>
      <vt:lpstr>Cambria Math</vt:lpstr>
      <vt:lpstr>Symbol</vt:lpstr>
      <vt:lpstr>Times New Roman</vt:lpstr>
      <vt:lpstr>Default Design</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Converting Fractions to Decimals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Grossmont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Cary Lee</dc:creator>
  <cp:lastModifiedBy>Cary Lee</cp:lastModifiedBy>
  <cp:revision>239</cp:revision>
  <dcterms:created xsi:type="dcterms:W3CDTF">2002-10-06T04:34:52Z</dcterms:created>
  <dcterms:modified xsi:type="dcterms:W3CDTF">2020-04-21T17:27:23Z</dcterms:modified>
</cp:coreProperties>
</file>